
<file path=[Content_Types].xml><?xml version="1.0" encoding="utf-8"?>
<Types xmlns="http://schemas.openxmlformats.org/package/2006/content-types"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theme/theme2.xml" ContentType="application/vnd.openxmlformats-officedocument.theme+xml"/>
  <Override PartName="/ppt/theme/theme4.xml" ContentType="application/vnd.openxmlformats-officedocument.theme+xml"/>
  <Override PartName="/ppt/notesSlides/notesSlide11.xml" ContentType="application/vnd.openxmlformats-officedocument.presentationml.notesSlide+xml"/>
  <Override PartName="/ppt/slides/slide2.xml" ContentType="application/vnd.openxmlformats-officedocument.presentationml.slide+xml"/>
  <Override PartName="/docProps/app.xml" ContentType="application/vnd.openxmlformats-officedocument.extended-properties+xml"/>
  <Override PartName="/ppt/notesSlides/notesSlide9.xml" ContentType="application/vnd.openxmlformats-officedocument.presentationml.notesSlide+xml"/>
  <Override PartName="/ppt/slideLayouts/slideLayout23.xml" ContentType="application/vnd.openxmlformats-officedocument.presentationml.slideLayout+xml"/>
  <Override PartName="/ppt/slides/slide11.xml" ContentType="application/vnd.openxmlformats-officedocument.presentationml.slide+xml"/>
  <Override PartName="/ppt/slides/slide18.xml" ContentType="application/vnd.openxmlformats-officedocument.presentationml.slide+xml"/>
  <Override PartName="/ppt/slideLayouts/slideLayout21.xml" ContentType="application/vnd.openxmlformats-officedocument.presentationml.slideLayout+xml"/>
  <Override PartName="/ppt/theme/theme3.xml" ContentType="application/vnd.openxmlformats-officedocument.theme+xml"/>
  <Override PartName="/ppt/slideLayouts/slideLayout3.xml" ContentType="application/vnd.openxmlformats-officedocument.presentationml.slideLayout+xml"/>
  <Override PartName="/ppt/slides/slide21.xml" ContentType="application/vnd.openxmlformats-officedocument.presentationml.slide+xml"/>
  <Override PartName="/ppt/slideLayouts/slideLayout5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2.xml" ContentType="application/vnd.openxmlformats-officedocument.presentationml.slideLayout+xml"/>
  <Override PartName="/ppt/notesSlides/notesSlide3.xml" ContentType="application/vnd.openxmlformats-officedocument.presentationml.notesSlid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tableStyles.xml" ContentType="application/vnd.openxmlformats-officedocument.presentationml.tableStyles+xml"/>
  <Default Extension="xml" ContentType="application/xml"/>
  <Override PartName="/customXml/itemProps3.xml" ContentType="application/vnd.openxmlformats-officedocument.customXmlProperties+xml"/>
  <Override PartName="/ppt/slides/slide7.xml" ContentType="application/vnd.openxmlformats-officedocument.presentationml.slide+xml"/>
  <Override PartName="/ppt/slideMasters/slideMaster1.xml" ContentType="application/vnd.openxmlformats-officedocument.presentationml.slideMaster+xml"/>
  <Override PartName="/ppt/viewProps.xml" ContentType="application/vnd.openxmlformats-officedocument.presentationml.viewProps+xml"/>
  <Override PartName="/ppt/notesSlides/notesSlide7.xml" ContentType="application/vnd.openxmlformats-officedocument.presentationml.notesSlide+xml"/>
  <Override PartName="/docProps/custom.xml" ContentType="application/vnd.openxmlformats-officedocument.custom-properties+xml"/>
  <Override PartName="/customXml/itemProps2.xml" ContentType="application/vnd.openxmlformats-officedocument.customXmlProperties+xml"/>
  <Override PartName="/ppt/notesSlides/notesSlide4.xml" ContentType="application/vnd.openxmlformats-officedocument.presentationml.notesSlide+xml"/>
  <Override PartName="/ppt/handoutMasters/handoutMaster1.xml" ContentType="application/vnd.openxmlformats-officedocument.presentationml.handoutMaster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8.xml" ContentType="application/vnd.openxmlformats-officedocument.presentationml.slideLayout+xml"/>
  <Override PartName="/ppt/notesSlides/notesSlide12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20.xml" ContentType="application/vnd.openxmlformats-officedocument.presentationml.slide+xml"/>
  <Override PartName="/ppt/slides/slide17.xml" ContentType="application/vnd.openxmlformats-officedocument.presentationml.slide+xml"/>
  <Override PartName="/ppt/slideLayouts/slideLayout4.xml" ContentType="application/vnd.openxmlformats-officedocument.presentationml.slideLayout+xml"/>
  <Override PartName="/ppt/notesSlides/notesSlide5.xml" ContentType="application/vnd.openxmlformats-officedocument.presentationml.notesSlide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notesSlides/notesSlide13.xml" ContentType="application/vnd.openxmlformats-officedocument.presentationml.notesSlide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theme/theme1.xml" ContentType="application/vnd.openxmlformats-officedocument.theme+xml"/>
  <Override PartName="/ppt/slideLayouts/slideLayout6.xml" ContentType="application/vnd.openxmlformats-officedocument.presentationml.slideLayout+xml"/>
  <Override PartName="/customXml/itemProps1.xml" ContentType="application/vnd.openxmlformats-officedocument.customXmlProperties+xml"/>
  <Override PartName="/ppt/presentation.xml" ContentType="application/vnd.openxmlformats-officedocument.presentationml.presentation.main+xml"/>
  <Override PartName="/ppt/slides/slide5.xml" ContentType="application/vnd.openxmlformats-officedocument.presentationml.slide+xml"/>
  <Override PartName="/ppt/slideLayouts/slideLayout14.xml" ContentType="application/vnd.openxmlformats-officedocument.presentationml.slideLayout+xml"/>
  <Override PartName="/ppt/slides/slide10.xml" ContentType="application/vnd.openxmlformats-officedocument.presentationml.slide+xml"/>
  <Override PartName="/ppt/slideLayouts/slideLayout7.xml" ContentType="application/vnd.openxmlformats-officedocument.presentationml.slideLayout+xml"/>
  <Override PartName="/ppt/presProps.xml" ContentType="application/vnd.openxmlformats-officedocument.presentationml.presProps+xml"/>
  <Default Extension="jpeg" ContentType="image/jpeg"/>
  <Default Extension="png" ContentType="image/png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ppt/slideLayouts/slideLayout16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s/slide8.xml" ContentType="application/vnd.openxmlformats-officedocument.presentationml.slide+xml"/>
  <Override PartName="/ppt/slides/slide15.xml" ContentType="application/vnd.openxmlformats-officedocument.presentationml.slide+xml"/>
  <Default Extension="bin" ContentType="application/vnd.openxmlformats-officedocument.presentationml.printerSettings"/>
  <Override PartName="/ppt/slideMasters/slideMaster2.xml" ContentType="application/vnd.openxmlformats-officedocument.presentationml.slideMaster+xml"/>
  <Override PartName="/ppt/slideLayouts/slideLayout15.xml" ContentType="application/vnd.openxmlformats-officedocument.presentationml.slideLayout+xml"/>
  <Override PartName="/ppt/slides/slide9.xml" ContentType="application/vnd.openxmlformats-officedocument.presentationml.slide+xml"/>
  <Override PartName="/ppt/notesSlides/notesSlide10.xml" ContentType="application/vnd.openxmlformats-officedocument.presentationml.notesSlide+xml"/>
  <Default Extension="rels" ContentType="application/vnd.openxmlformats-package.relationships+xml"/>
  <Override PartName="/ppt/slideLayouts/slideLayout19.xml" ContentType="application/vnd.openxmlformats-officedocument.presentationml.slideLayout+xml"/>
  <Override PartName="/ppt/slides/slide6.xml" ContentType="application/vnd.openxmlformats-officedocument.presentationml.slide+xml"/>
  <Override PartName="/ppt/slides/slide16.xml" ContentType="application/vnd.openxmlformats-officedocument.presentationml.slide+xml"/>
  <Default Extension="gif" ContentType="image/gif"/>
  <Override PartName="/ppt/slideLayouts/slideLayout12.xml" ContentType="application/vnd.openxmlformats-officedocument.presentationml.slideLayout+xml"/>
  <Override PartName="/ppt/slides/slide12.xml" ContentType="application/vnd.openxmlformats-officedocument.presentationml.slide+xml"/>
  <Override PartName="/ppt/slides/slide19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aveSubsetFonts="1">
  <p:sldMasterIdLst>
    <p:sldMasterId id="2147483649" r:id="rId4"/>
    <p:sldMasterId id="2147483710" r:id="rId5"/>
  </p:sldMasterIdLst>
  <p:notesMasterIdLst>
    <p:notesMasterId r:id="rId27"/>
  </p:notesMasterIdLst>
  <p:handoutMasterIdLst>
    <p:handoutMasterId r:id="rId28"/>
  </p:handoutMasterIdLst>
  <p:sldIdLst>
    <p:sldId id="477" r:id="rId6"/>
    <p:sldId id="457" r:id="rId7"/>
    <p:sldId id="397" r:id="rId8"/>
    <p:sldId id="455" r:id="rId9"/>
    <p:sldId id="459" r:id="rId10"/>
    <p:sldId id="418" r:id="rId11"/>
    <p:sldId id="396" r:id="rId12"/>
    <p:sldId id="483" r:id="rId13"/>
    <p:sldId id="475" r:id="rId14"/>
    <p:sldId id="484" r:id="rId15"/>
    <p:sldId id="409" r:id="rId16"/>
    <p:sldId id="401" r:id="rId17"/>
    <p:sldId id="482" r:id="rId18"/>
    <p:sldId id="433" r:id="rId19"/>
    <p:sldId id="437" r:id="rId20"/>
    <p:sldId id="438" r:id="rId21"/>
    <p:sldId id="448" r:id="rId22"/>
    <p:sldId id="451" r:id="rId23"/>
    <p:sldId id="460" r:id="rId24"/>
    <p:sldId id="458" r:id="rId25"/>
    <p:sldId id="474" r:id="rId26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sz="1400"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sz="1400"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sz="1400"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sz="1400"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prnPr prnWhat="notes"/>
  <p:clrMru>
    <a:srgbClr val="E52BC2"/>
    <a:srgbClr val="A41489"/>
    <a:srgbClr val="B0FF6B"/>
    <a:srgbClr val="89FF6C"/>
    <a:srgbClr val="66FF33"/>
    <a:srgbClr val="33CC33"/>
    <a:srgbClr val="092394"/>
    <a:srgbClr val="162E63"/>
    <a:srgbClr val="E5D7BD"/>
    <a:srgbClr val="E5E2C2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normalViewPr snapVertSplitter="1" vertBarState="minimized" horzBarState="maximized">
    <p:restoredLeft sz="15620"/>
    <p:restoredTop sz="94660"/>
  </p:normalViewPr>
  <p:slideViewPr>
    <p:cSldViewPr snapToGrid="0">
      <p:cViewPr varScale="1">
        <p:scale>
          <a:sx n="119" d="100"/>
          <a:sy n="119" d="100"/>
        </p:scale>
        <p:origin x="-1336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70" d="100"/>
          <a:sy n="70" d="100"/>
        </p:scale>
        <p:origin x="-2814" y="-108"/>
      </p:cViewPr>
      <p:guideLst>
        <p:guide orient="horz" pos="2880"/>
        <p:guide pos="2160"/>
      </p:guideLst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31" Type="http://schemas.openxmlformats.org/officeDocument/2006/relationships/viewProps" Target="viewProps.xml"/><Relationship Id="rId7" Type="http://schemas.openxmlformats.org/officeDocument/2006/relationships/slide" Target="slides/slide2.xml"/><Relationship Id="rId1" Type="http://schemas.openxmlformats.org/officeDocument/2006/relationships/customXml" Target="../customXml/item1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0" Type="http://schemas.openxmlformats.org/officeDocument/2006/relationships/slide" Target="slides/slide5.xml"/><Relationship Id="rId32" Type="http://schemas.openxmlformats.org/officeDocument/2006/relationships/theme" Target="theme/theme1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9" Type="http://schemas.openxmlformats.org/officeDocument/2006/relationships/slide" Target="slides/slide4.xml"/><Relationship Id="rId18" Type="http://schemas.openxmlformats.org/officeDocument/2006/relationships/slide" Target="slides/slide13.xml"/><Relationship Id="rId3" Type="http://schemas.openxmlformats.org/officeDocument/2006/relationships/customXml" Target="../customXml/item3.xml"/><Relationship Id="rId27" Type="http://schemas.openxmlformats.org/officeDocument/2006/relationships/notesMaster" Target="notesMasters/notesMaster1.xml"/><Relationship Id="rId14" Type="http://schemas.openxmlformats.org/officeDocument/2006/relationships/slide" Target="slides/slide9.xml"/><Relationship Id="rId23" Type="http://schemas.openxmlformats.org/officeDocument/2006/relationships/slide" Target="slides/slide18.xml"/><Relationship Id="rId4" Type="http://schemas.openxmlformats.org/officeDocument/2006/relationships/slideMaster" Target="slideMasters/slideMaster1.xml"/><Relationship Id="rId28" Type="http://schemas.openxmlformats.org/officeDocument/2006/relationships/handoutMaster" Target="handoutMasters/handoutMaster1.xml"/><Relationship Id="rId26" Type="http://schemas.openxmlformats.org/officeDocument/2006/relationships/slide" Target="slides/slide21.xml"/><Relationship Id="rId30" Type="http://schemas.openxmlformats.org/officeDocument/2006/relationships/presProps" Target="presProps.xml"/><Relationship Id="rId11" Type="http://schemas.openxmlformats.org/officeDocument/2006/relationships/slide" Target="slides/slide6.xml"/><Relationship Id="rId29" Type="http://schemas.openxmlformats.org/officeDocument/2006/relationships/printerSettings" Target="printerSettings/printerSettings1.bin"/><Relationship Id="rId6" Type="http://schemas.openxmlformats.org/officeDocument/2006/relationships/slide" Target="slides/slide1.xml"/><Relationship Id="rId16" Type="http://schemas.openxmlformats.org/officeDocument/2006/relationships/slide" Target="slides/slide11.xml"/><Relationship Id="rId33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" Type="http://schemas.openxmlformats.org/officeDocument/2006/relationships/customXml" Target="../customXml/item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411145F6-3F7B-4A63-AACB-29FD17C55800}" type="datetime1">
              <a:rPr lang="en-US"/>
              <a:pPr/>
              <a:t>1/28/11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1303200D-B3FD-4E0D-96E0-4C3BFEBBCF94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43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CBBA893B-D085-41F0-996E-391775F53218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-112" charset="-128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-112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-112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-112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-112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BA893B-D085-41F0-996E-391775F53218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8118048-56EC-4C3C-B34C-4CFF6F2B3F75}" type="slidenum">
              <a:rPr lang="en-US"/>
              <a:pPr/>
              <a:t>13</a:t>
            </a:fld>
            <a:endParaRPr lang="en-US"/>
          </a:p>
        </p:txBody>
      </p:sp>
      <p:sp>
        <p:nvSpPr>
          <p:cNvPr id="880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  <p:sp>
        <p:nvSpPr>
          <p:cNvPr id="88067" name="Rectangle 3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608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smtClean="0"/>
              <a:t>We access the data the same way using hData</a:t>
            </a:r>
          </a:p>
          <a:p>
            <a:pPr eaLnBrk="1" hangingPunct="1"/>
            <a:r>
              <a:rPr lang="en-US" smtClean="0"/>
              <a:t>All components can display this data format.</a:t>
            </a:r>
          </a:p>
          <a:p>
            <a:pPr eaLnBrk="1" hangingPunct="1"/>
            <a:r>
              <a:rPr lang="en-US" smtClean="0"/>
              <a:t>Display can be changed – without changing data</a:t>
            </a:r>
          </a:p>
          <a:p>
            <a:pPr eaLnBrk="1" hangingPunct="1"/>
            <a:r>
              <a:rPr lang="en-US" smtClean="0"/>
              <a:t>Data can be changed without changing Display</a:t>
            </a:r>
          </a:p>
        </p:txBody>
      </p:sp>
      <p:sp>
        <p:nvSpPr>
          <p:cNvPr id="4608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4423778-6803-4C35-A1E3-044EF6B6B778}" type="slidenum">
              <a:rPr lang="en-US"/>
              <a:pPr/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813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smtClean="0"/>
              <a:t>We access the data the same way using hData</a:t>
            </a:r>
          </a:p>
          <a:p>
            <a:pPr eaLnBrk="1" hangingPunct="1"/>
            <a:r>
              <a:rPr lang="en-US" smtClean="0"/>
              <a:t>All components can display this data format.</a:t>
            </a:r>
          </a:p>
          <a:p>
            <a:pPr eaLnBrk="1" hangingPunct="1"/>
            <a:r>
              <a:rPr lang="en-US" smtClean="0"/>
              <a:t>Display can be changed – without changing data</a:t>
            </a:r>
          </a:p>
          <a:p>
            <a:pPr eaLnBrk="1" hangingPunct="1"/>
            <a:r>
              <a:rPr lang="en-US" smtClean="0"/>
              <a:t>Data can be changed without changing Display</a:t>
            </a:r>
          </a:p>
        </p:txBody>
      </p:sp>
      <p:sp>
        <p:nvSpPr>
          <p:cNvPr id="481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9E2D365-02D1-4D1C-95CE-E9CD48E4516D}" type="slidenum">
              <a:rPr lang="en-US"/>
              <a:pPr/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734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5734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011F1A4-5188-44E6-893E-86652F6870C6}" type="slidenum">
              <a:rPr lang="en-US"/>
              <a:pPr/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BA893B-D085-41F0-996E-391775F53218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048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1000" smtClean="0"/>
              <a:t>They have, on average only 15 minutes to spend with each patient.</a:t>
            </a:r>
          </a:p>
          <a:p>
            <a:pPr eaLnBrk="1" hangingPunct="1">
              <a:lnSpc>
                <a:spcPct val="80000"/>
              </a:lnSpc>
            </a:pPr>
            <a:r>
              <a:rPr lang="en-US" sz="1000" smtClean="0"/>
              <a:t>And have even less face time with a patient.</a:t>
            </a:r>
          </a:p>
          <a:p>
            <a:pPr eaLnBrk="1" hangingPunct="1">
              <a:lnSpc>
                <a:spcPct val="80000"/>
              </a:lnSpc>
            </a:pPr>
            <a:r>
              <a:rPr lang="en-US" sz="1000" smtClean="0"/>
              <a:t>In this time they must</a:t>
            </a:r>
          </a:p>
          <a:p>
            <a:pPr eaLnBrk="1" hangingPunct="1">
              <a:lnSpc>
                <a:spcPct val="80000"/>
              </a:lnSpc>
            </a:pPr>
            <a:r>
              <a:rPr lang="en-US" sz="1000" smtClean="0"/>
              <a:t>	 access the situation ,</a:t>
            </a:r>
          </a:p>
          <a:p>
            <a:pPr eaLnBrk="1" hangingPunct="1">
              <a:lnSpc>
                <a:spcPct val="80000"/>
              </a:lnSpc>
            </a:pPr>
            <a:r>
              <a:rPr lang="en-US" sz="1000" smtClean="0"/>
              <a:t> 	to diagnose problem and</a:t>
            </a:r>
          </a:p>
          <a:p>
            <a:pPr eaLnBrk="1" hangingPunct="1">
              <a:lnSpc>
                <a:spcPct val="80000"/>
              </a:lnSpc>
            </a:pPr>
            <a:r>
              <a:rPr lang="en-US" sz="1000" smtClean="0"/>
              <a:t>	verify that old and new data confirms/ refutes this hypothesis</a:t>
            </a:r>
          </a:p>
          <a:p>
            <a:pPr eaLnBrk="1" hangingPunct="1">
              <a:lnSpc>
                <a:spcPct val="80000"/>
              </a:lnSpc>
            </a:pPr>
            <a:r>
              <a:rPr lang="en-US" sz="1000" smtClean="0"/>
              <a:t>	recommend treatment</a:t>
            </a:r>
          </a:p>
          <a:p>
            <a:pPr eaLnBrk="1" hangingPunct="1">
              <a:lnSpc>
                <a:spcPct val="80000"/>
              </a:lnSpc>
            </a:pPr>
            <a:r>
              <a:rPr lang="en-US" sz="1000" smtClean="0"/>
              <a:t>To do this the doctor has to sift through a large amount of information, from various sources some of it not readily available. </a:t>
            </a:r>
          </a:p>
          <a:p>
            <a:pPr eaLnBrk="1" hangingPunct="1">
              <a:lnSpc>
                <a:spcPct val="80000"/>
              </a:lnSpc>
            </a:pPr>
            <a:endParaRPr lang="en-US" sz="1000" smtClean="0"/>
          </a:p>
          <a:p>
            <a:pPr eaLnBrk="1" hangingPunct="1">
              <a:lnSpc>
                <a:spcPct val="80000"/>
              </a:lnSpc>
            </a:pPr>
            <a:r>
              <a:rPr lang="en-US" sz="1000" smtClean="0"/>
              <a:t>These sources of information include:</a:t>
            </a:r>
          </a:p>
          <a:p>
            <a:pPr eaLnBrk="1" hangingPunct="1">
              <a:lnSpc>
                <a:spcPct val="80000"/>
              </a:lnSpc>
            </a:pPr>
            <a:r>
              <a:rPr lang="en-US" sz="1000" smtClean="0"/>
              <a:t>VISTA – The system that they will currently be using to store patient records, or using as a messaging system</a:t>
            </a:r>
          </a:p>
          <a:p>
            <a:pPr eaLnBrk="1" hangingPunct="1">
              <a:lnSpc>
                <a:spcPct val="80000"/>
              </a:lnSpc>
            </a:pPr>
            <a:r>
              <a:rPr lang="en-US" sz="1000" smtClean="0"/>
              <a:t>Email – generally Outlook</a:t>
            </a:r>
          </a:p>
          <a:p>
            <a:pPr eaLnBrk="1" hangingPunct="1">
              <a:lnSpc>
                <a:spcPct val="80000"/>
              </a:lnSpc>
            </a:pPr>
            <a:r>
              <a:rPr lang="en-US" sz="1000" smtClean="0"/>
              <a:t>Fax – for any information that has been faxed from other clinicians or from outside sources </a:t>
            </a:r>
          </a:p>
          <a:p>
            <a:pPr eaLnBrk="1" hangingPunct="1">
              <a:lnSpc>
                <a:spcPct val="80000"/>
              </a:lnSpc>
            </a:pPr>
            <a:r>
              <a:rPr lang="en-US" sz="1000" smtClean="0"/>
              <a:t>Phone – After a phone call, the physician has to write down the salient points of the call</a:t>
            </a:r>
          </a:p>
          <a:p>
            <a:pPr eaLnBrk="1" hangingPunct="1">
              <a:lnSpc>
                <a:spcPct val="80000"/>
              </a:lnSpc>
            </a:pPr>
            <a:r>
              <a:rPr lang="en-US" sz="1000" smtClean="0"/>
              <a:t>And any scanned in records that are generically labeled  “outside records”, and ,may include records from</a:t>
            </a:r>
          </a:p>
          <a:p>
            <a:pPr eaLnBrk="1" hangingPunct="1">
              <a:lnSpc>
                <a:spcPct val="80000"/>
              </a:lnSpc>
            </a:pPr>
            <a:r>
              <a:rPr lang="en-US" sz="1000" smtClean="0"/>
              <a:t>AHLTA – The DoD medical system.</a:t>
            </a:r>
          </a:p>
          <a:p>
            <a:pPr eaLnBrk="1" hangingPunct="1">
              <a:lnSpc>
                <a:spcPct val="80000"/>
              </a:lnSpc>
            </a:pPr>
            <a:endParaRPr lang="en-US" sz="1000" smtClean="0"/>
          </a:p>
          <a:p>
            <a:pPr eaLnBrk="1" hangingPunct="1">
              <a:lnSpc>
                <a:spcPct val="80000"/>
              </a:lnSpc>
            </a:pPr>
            <a:r>
              <a:rPr lang="en-US" sz="1000" smtClean="0"/>
              <a:t>As a physician put it: “Everyday you need to search all these sources of information for data.”</a:t>
            </a:r>
          </a:p>
          <a:p>
            <a:pPr eaLnBrk="1" hangingPunct="1">
              <a:lnSpc>
                <a:spcPct val="80000"/>
              </a:lnSpc>
            </a:pPr>
            <a:endParaRPr lang="en-US" sz="1000" smtClean="0"/>
          </a:p>
          <a:p>
            <a:pPr eaLnBrk="1" hangingPunct="1">
              <a:lnSpc>
                <a:spcPct val="80000"/>
              </a:lnSpc>
            </a:pPr>
            <a:r>
              <a:rPr lang="en-US" sz="1000" smtClean="0"/>
              <a:t>Which leads to this…</a:t>
            </a:r>
          </a:p>
          <a:p>
            <a:pPr eaLnBrk="1" hangingPunct="1">
              <a:lnSpc>
                <a:spcPct val="80000"/>
              </a:lnSpc>
            </a:pPr>
            <a:endParaRPr lang="en-US" sz="1000" smtClean="0"/>
          </a:p>
          <a:p>
            <a:pPr eaLnBrk="1" hangingPunct="1">
              <a:lnSpc>
                <a:spcPct val="80000"/>
              </a:lnSpc>
            </a:pPr>
            <a:r>
              <a:rPr lang="en-US" sz="1000" smtClean="0"/>
              <a:t>All this information must be searched through and correlated in the physician’s head.</a:t>
            </a:r>
          </a:p>
          <a:p>
            <a:pPr eaLnBrk="1" hangingPunct="1">
              <a:lnSpc>
                <a:spcPct val="80000"/>
              </a:lnSpc>
            </a:pPr>
            <a:r>
              <a:rPr lang="en-US" sz="1000" smtClean="0"/>
              <a:t>Which leads to this…</a:t>
            </a:r>
          </a:p>
          <a:p>
            <a:pPr eaLnBrk="1" hangingPunct="1">
              <a:lnSpc>
                <a:spcPct val="80000"/>
              </a:lnSpc>
            </a:pPr>
            <a:endParaRPr lang="en-US" sz="1000" smtClean="0"/>
          </a:p>
          <a:p>
            <a:pPr eaLnBrk="1" hangingPunct="1">
              <a:lnSpc>
                <a:spcPct val="80000"/>
              </a:lnSpc>
            </a:pPr>
            <a:endParaRPr lang="en-US" sz="1000" smtClean="0"/>
          </a:p>
        </p:txBody>
      </p:sp>
      <p:sp>
        <p:nvSpPr>
          <p:cNvPr id="2048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E3D07C-A4EE-423A-9294-B4C668D54B87}" type="slidenum">
              <a:rPr lang="en-US"/>
              <a:pPr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253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smtClean="0"/>
              <a:t>Multiple Data sources. No standard – too many standards</a:t>
            </a:r>
          </a:p>
          <a:p>
            <a:pPr eaLnBrk="1" hangingPunct="1"/>
            <a:r>
              <a:rPr lang="en-US" smtClean="0"/>
              <a:t>EHRs don’t communicate seamlessly</a:t>
            </a:r>
          </a:p>
          <a:p>
            <a:pPr eaLnBrk="1" hangingPunct="1"/>
            <a:endParaRPr lang="en-US" smtClean="0"/>
          </a:p>
          <a:p>
            <a:pPr eaLnBrk="1" hangingPunct="1"/>
            <a:r>
              <a:rPr lang="en-US" smtClean="0"/>
              <a:t>One size – different people, different roles, need to see different aspects of patient health record. And each patient will have specific data and unique information.</a:t>
            </a:r>
          </a:p>
          <a:p>
            <a:pPr eaLnBrk="1" hangingPunct="1"/>
            <a:r>
              <a:rPr lang="en-US" smtClean="0"/>
              <a:t>No way to highlight what is important.</a:t>
            </a:r>
          </a:p>
          <a:p>
            <a:pPr eaLnBrk="1" hangingPunct="1"/>
            <a:r>
              <a:rPr lang="en-US" smtClean="0"/>
              <a:t>Outside Records: Dr estimates 80% workload is taken dealing with these records</a:t>
            </a:r>
          </a:p>
          <a:p>
            <a:pPr eaLnBrk="1" hangingPunct="1"/>
            <a:endParaRPr lang="en-US" smtClean="0"/>
          </a:p>
          <a:p>
            <a:pPr eaLnBrk="1" hangingPunct="1"/>
            <a:r>
              <a:rPr lang="en-US" smtClean="0"/>
              <a:t>Uncategorized scanned in pdfs. Generally labeled with radiologist name. No real way to distinguish what it shows without looking at it.</a:t>
            </a:r>
          </a:p>
          <a:p>
            <a:pPr eaLnBrk="1" hangingPunct="1"/>
            <a:r>
              <a:rPr lang="en-US" smtClean="0"/>
              <a:t>And many more issues….</a:t>
            </a:r>
          </a:p>
          <a:p>
            <a:pPr eaLnBrk="1" hangingPunct="1"/>
            <a:endParaRPr lang="en-US" smtClean="0"/>
          </a:p>
          <a:p>
            <a:pPr eaLnBrk="1" hangingPunct="1"/>
            <a:r>
              <a:rPr lang="en-US" smtClean="0"/>
              <a:t>CCoD Principles:</a:t>
            </a:r>
          </a:p>
          <a:p>
            <a:pPr eaLnBrk="1" hangingPunct="1"/>
            <a:r>
              <a:rPr lang="en-US" smtClean="0"/>
              <a:t>Allow for a composable interface, giving users maximum flexibility to configure the interface to their needs </a:t>
            </a:r>
          </a:p>
          <a:p>
            <a:pPr eaLnBrk="1" hangingPunct="1"/>
            <a:r>
              <a:rPr lang="en-US" smtClean="0"/>
              <a:t>Create a framework in which to run standalone composable components </a:t>
            </a:r>
          </a:p>
          <a:p>
            <a:pPr eaLnBrk="1" hangingPunct="1"/>
            <a:r>
              <a:rPr lang="en-US" smtClean="0"/>
              <a:t>Create a set of standalone components that can be composed together to build a complete patient record. </a:t>
            </a:r>
          </a:p>
          <a:p>
            <a:pPr eaLnBrk="1" hangingPunct="1"/>
            <a:r>
              <a:rPr lang="en-US" smtClean="0"/>
              <a:t>Use an accepted data standard for all communication to components</a:t>
            </a:r>
            <a:br>
              <a:rPr lang="en-US" smtClean="0"/>
            </a:br>
            <a:endParaRPr lang="en-US" smtClean="0"/>
          </a:p>
          <a:p>
            <a:pPr eaLnBrk="1" hangingPunct="1"/>
            <a:r>
              <a:rPr lang="en-US" smtClean="0"/>
              <a:t>Allow for distributing and creation of templates that mirror physician's workflow </a:t>
            </a:r>
          </a:p>
          <a:p>
            <a:pPr eaLnBrk="1" hangingPunct="1"/>
            <a:endParaRPr lang="en-US" smtClean="0"/>
          </a:p>
          <a:p>
            <a:pPr eaLnBrk="1" hangingPunct="1"/>
            <a:endParaRPr lang="en-US" smtClean="0"/>
          </a:p>
        </p:txBody>
      </p:sp>
      <p:sp>
        <p:nvSpPr>
          <p:cNvPr id="225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D343802-A464-47EF-B6F0-D2C21B939C52}" type="slidenum">
              <a:rPr lang="en-US"/>
              <a:pPr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62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smtClean="0"/>
              <a:t>Multiple Data sources. No standard – too many standards</a:t>
            </a:r>
          </a:p>
          <a:p>
            <a:pPr eaLnBrk="1" hangingPunct="1"/>
            <a:r>
              <a:rPr lang="en-US" smtClean="0"/>
              <a:t>EHRs don’t communicate seamlessly</a:t>
            </a:r>
          </a:p>
          <a:p>
            <a:pPr eaLnBrk="1" hangingPunct="1"/>
            <a:endParaRPr lang="en-US" smtClean="0"/>
          </a:p>
          <a:p>
            <a:pPr eaLnBrk="1" hangingPunct="1"/>
            <a:r>
              <a:rPr lang="en-US" smtClean="0"/>
              <a:t>One size – different people, different roles, need to see different aspects of patient health record. And each patient will have specific data and unique information.</a:t>
            </a:r>
          </a:p>
          <a:p>
            <a:pPr eaLnBrk="1" hangingPunct="1"/>
            <a:r>
              <a:rPr lang="en-US" smtClean="0"/>
              <a:t>No way to highlight what is important.</a:t>
            </a:r>
          </a:p>
          <a:p>
            <a:pPr eaLnBrk="1" hangingPunct="1"/>
            <a:r>
              <a:rPr lang="en-US" smtClean="0"/>
              <a:t>Outside Records: Dr estimates 80% workload is taken dealing with these records</a:t>
            </a:r>
          </a:p>
          <a:p>
            <a:pPr eaLnBrk="1" hangingPunct="1"/>
            <a:endParaRPr lang="en-US" smtClean="0"/>
          </a:p>
          <a:p>
            <a:pPr eaLnBrk="1" hangingPunct="1"/>
            <a:r>
              <a:rPr lang="en-US" smtClean="0"/>
              <a:t>Uncategorized scanned in pdfs. Generally labeled with radiologist name. No real way to distinguish what it shows without looking at it.</a:t>
            </a:r>
          </a:p>
          <a:p>
            <a:pPr eaLnBrk="1" hangingPunct="1"/>
            <a:r>
              <a:rPr lang="en-US" smtClean="0"/>
              <a:t>And many more issues….</a:t>
            </a:r>
          </a:p>
          <a:p>
            <a:pPr eaLnBrk="1" hangingPunct="1"/>
            <a:endParaRPr lang="en-US" smtClean="0"/>
          </a:p>
          <a:p>
            <a:pPr eaLnBrk="1" hangingPunct="1"/>
            <a:r>
              <a:rPr lang="en-US" smtClean="0"/>
              <a:t>CCoD Principles:</a:t>
            </a:r>
          </a:p>
          <a:p>
            <a:pPr eaLnBrk="1" hangingPunct="1"/>
            <a:r>
              <a:rPr lang="en-US" smtClean="0"/>
              <a:t>Allow for a composable interface, giving users maximum flexibility to configure the interface to their needs </a:t>
            </a:r>
          </a:p>
          <a:p>
            <a:pPr eaLnBrk="1" hangingPunct="1"/>
            <a:r>
              <a:rPr lang="en-US" smtClean="0"/>
              <a:t>Create a framework in which to run standalone composable components </a:t>
            </a:r>
          </a:p>
          <a:p>
            <a:pPr eaLnBrk="1" hangingPunct="1"/>
            <a:r>
              <a:rPr lang="en-US" smtClean="0"/>
              <a:t>Create a set of standalone components that can be composed together to build a complete patient record. </a:t>
            </a:r>
          </a:p>
          <a:p>
            <a:pPr eaLnBrk="1" hangingPunct="1"/>
            <a:r>
              <a:rPr lang="en-US" smtClean="0"/>
              <a:t>Use an accepted data standard for all communication to components</a:t>
            </a:r>
            <a:br>
              <a:rPr lang="en-US" smtClean="0"/>
            </a:br>
            <a:endParaRPr lang="en-US" smtClean="0"/>
          </a:p>
          <a:p>
            <a:pPr eaLnBrk="1" hangingPunct="1"/>
            <a:r>
              <a:rPr lang="en-US" smtClean="0"/>
              <a:t>Allow for distributing and creation of templates that mirror physician's workflow </a:t>
            </a:r>
          </a:p>
          <a:p>
            <a:pPr eaLnBrk="1" hangingPunct="1"/>
            <a:endParaRPr lang="en-US" smtClean="0"/>
          </a:p>
          <a:p>
            <a:pPr eaLnBrk="1" hangingPunct="1"/>
            <a:endParaRPr lang="en-US" smtClean="0"/>
          </a:p>
        </p:txBody>
      </p:sp>
      <p:sp>
        <p:nvSpPr>
          <p:cNvPr id="2662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63543AF-2CA1-40A8-B9F2-6DB85267B73C}" type="slidenum">
              <a:rPr lang="en-US"/>
              <a:pPr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867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smtClean="0"/>
              <a:t>Framework overview:</a:t>
            </a:r>
          </a:p>
          <a:p>
            <a:pPr eaLnBrk="1" hangingPunct="1"/>
            <a:r>
              <a:rPr lang="en-US" smtClean="0"/>
              <a:t>5 major panes, North, South, etc,..</a:t>
            </a:r>
          </a:p>
          <a:p>
            <a:pPr eaLnBrk="1" hangingPunct="1"/>
            <a:r>
              <a:rPr lang="en-US" smtClean="0"/>
              <a:t>Can hide, show each pane.</a:t>
            </a:r>
          </a:p>
          <a:p>
            <a:pPr eaLnBrk="1" hangingPunct="1"/>
            <a:r>
              <a:rPr lang="en-US" smtClean="0"/>
              <a:t>Each pane can have multiple objects within it, such as tabs, widgets, sliders,treeviews etc,..</a:t>
            </a:r>
          </a:p>
        </p:txBody>
      </p:sp>
      <p:sp>
        <p:nvSpPr>
          <p:cNvPr id="2867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1A07E0-FAE1-4E4D-A36A-87D3361BEC88}" type="slidenum">
              <a:rPr lang="en-US"/>
              <a:pPr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072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smtClean="0"/>
              <a:t>This shows the architecture of the framework that we have built.</a:t>
            </a:r>
          </a:p>
          <a:p>
            <a:pPr eaLnBrk="1" hangingPunct="1"/>
            <a:r>
              <a:rPr lang="en-US" smtClean="0"/>
              <a:t>We have three distinct pieces that make up the medcafe composable framework.</a:t>
            </a:r>
          </a:p>
          <a:p>
            <a:pPr eaLnBrk="1" hangingPunct="1"/>
            <a:endParaRPr lang="en-US" smtClean="0"/>
          </a:p>
        </p:txBody>
      </p:sp>
      <p:sp>
        <p:nvSpPr>
          <p:cNvPr id="3072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5504D39-40B5-407C-9B44-5FEA3395934B}" type="slidenum">
              <a:rPr lang="en-US"/>
              <a:pPr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789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smtClean="0"/>
              <a:t>We access the data the same way using hData</a:t>
            </a:r>
          </a:p>
          <a:p>
            <a:pPr eaLnBrk="1" hangingPunct="1"/>
            <a:r>
              <a:rPr lang="en-US" smtClean="0"/>
              <a:t>All components can display this data format.</a:t>
            </a:r>
          </a:p>
          <a:p>
            <a:pPr eaLnBrk="1" hangingPunct="1"/>
            <a:r>
              <a:rPr lang="en-US" smtClean="0"/>
              <a:t>Display can be changed – without changing data</a:t>
            </a:r>
          </a:p>
          <a:p>
            <a:pPr eaLnBrk="1" hangingPunct="1"/>
            <a:r>
              <a:rPr lang="en-US" smtClean="0"/>
              <a:t>Data can be changed without changing Display</a:t>
            </a:r>
          </a:p>
        </p:txBody>
      </p:sp>
      <p:sp>
        <p:nvSpPr>
          <p:cNvPr id="3789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92F2D74-2699-41A5-9B0C-EDCB98B175F0}" type="slidenum">
              <a:rPr lang="en-US"/>
              <a:pPr/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993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3994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68CF793-5869-46EA-A9A3-C3562873FDFB}" type="slidenum">
              <a:rPr lang="en-US"/>
              <a:pPr/>
              <a:t>12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innovation program.pn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75" y="1588"/>
            <a:ext cx="9137650" cy="685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3200" y="381000"/>
            <a:ext cx="2057400" cy="57229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1000" y="381000"/>
            <a:ext cx="6019800" cy="57229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2019300" y="0"/>
            <a:ext cx="342900" cy="685800"/>
          </a:xfrm>
          <a:prstGeom prst="rect">
            <a:avLst/>
          </a:prstGeom>
          <a:solidFill>
            <a:srgbClr val="FDAA03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2362200" y="0"/>
            <a:ext cx="6781800" cy="990600"/>
          </a:xfrm>
          <a:prstGeom prst="rect">
            <a:avLst/>
          </a:prstGeom>
          <a:solidFill>
            <a:srgbClr val="003399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pic>
        <p:nvPicPr>
          <p:cNvPr id="7" name="Picture 7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85738" y="6489700"/>
            <a:ext cx="804862" cy="252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 Box 8"/>
          <p:cNvSpPr txBox="1">
            <a:spLocks noChangeArrowheads="1"/>
          </p:cNvSpPr>
          <p:nvPr/>
        </p:nvSpPr>
        <p:spPr bwMode="auto">
          <a:xfrm>
            <a:off x="7935913" y="6586538"/>
            <a:ext cx="1112837" cy="184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1403" tIns="45701" rIns="91403" bIns="45701">
            <a:spAutoFit/>
          </a:bodyPr>
          <a:lstStyle/>
          <a:p>
            <a:pPr algn="r" defTabSz="912813">
              <a:lnSpc>
                <a:spcPct val="100000"/>
              </a:lnSpc>
              <a:spcAft>
                <a:spcPct val="0"/>
              </a:spcAft>
              <a:buClrTx/>
              <a:defRPr/>
            </a:pPr>
            <a:r>
              <a:rPr lang="en-US" sz="600" b="0" dirty="0"/>
              <a:t>© The MITRE Corporation. </a:t>
            </a:r>
            <a:endParaRPr lang="en-US" sz="700" b="0" dirty="0"/>
          </a:p>
        </p:txBody>
      </p:sp>
      <p:sp>
        <p:nvSpPr>
          <p:cNvPr id="209924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2135188" y="4189413"/>
            <a:ext cx="4600575" cy="762000"/>
          </a:xfrm>
        </p:spPr>
        <p:txBody>
          <a:bodyPr/>
          <a:lstStyle>
            <a:lvl1pPr marL="0" indent="0">
              <a:buFont typeface="Monotype Sorts" pitchFamily="2" charset="2"/>
              <a:buNone/>
              <a:defRPr b="0"/>
            </a:lvl1pPr>
          </a:lstStyle>
          <a:p>
            <a:r>
              <a:rPr lang="en-US"/>
              <a:t>Click to edit Subtitle</a:t>
            </a:r>
          </a:p>
        </p:txBody>
      </p:sp>
      <p:sp>
        <p:nvSpPr>
          <p:cNvPr id="209925" name="Rectangle 5"/>
          <p:cNvSpPr>
            <a:spLocks noGrp="1" noChangeArrowheads="1"/>
          </p:cNvSpPr>
          <p:nvPr>
            <p:ph type="ctrTitle" sz="quarter"/>
          </p:nvPr>
        </p:nvSpPr>
        <p:spPr>
          <a:xfrm>
            <a:off x="2135188" y="2286000"/>
            <a:ext cx="6475412" cy="1143000"/>
          </a:xfrm>
        </p:spPr>
        <p:txBody>
          <a:bodyPr anchor="ctr"/>
          <a:lstStyle>
            <a:lvl1pPr>
              <a:lnSpc>
                <a:spcPts val="4400"/>
              </a:lnSpc>
              <a:defRPr sz="4100">
                <a:solidFill>
                  <a:schemeClr val="tx1"/>
                </a:solidFill>
              </a:defRPr>
            </a:lvl1pPr>
          </a:lstStyle>
          <a:p>
            <a:r>
              <a:rPr lang="en-US"/>
              <a:t>Title Here</a:t>
            </a:r>
          </a:p>
        </p:txBody>
      </p:sp>
      <p:sp>
        <p:nvSpPr>
          <p:cNvPr id="9" name="Rectangle 9"/>
          <p:cNvSpPr>
            <a:spLocks noGrp="1" noChangeArrowheads="1"/>
          </p:cNvSpPr>
          <p:nvPr>
            <p:ph type="dt" sz="quarter" idx="10"/>
          </p:nvPr>
        </p:nvSpPr>
        <p:spPr bwMode="auto">
          <a:xfrm>
            <a:off x="7467600" y="6586538"/>
            <a:ext cx="609600" cy="1524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03" tIns="45701" rIns="91403" bIns="45701" numCol="1" anchor="t" anchorCtr="0" compatLnSpc="1">
            <a:prstTxWarp prst="textNoShape">
              <a:avLst/>
            </a:prstTxWarp>
          </a:bodyPr>
          <a:lstStyle>
            <a:lvl1pPr algn="r" eaLnBrk="1" hangingPunct="1">
              <a:lnSpc>
                <a:spcPct val="100000"/>
              </a:lnSpc>
              <a:spcAft>
                <a:spcPct val="0"/>
              </a:spcAft>
              <a:buClrTx/>
              <a:defRPr sz="600" b="0"/>
            </a:lvl1pPr>
          </a:lstStyle>
          <a:p>
            <a:pPr>
              <a:defRPr/>
            </a:pPr>
            <a:endParaRPr lang="en-US" dirty="0"/>
          </a:p>
        </p:txBody>
      </p:sp>
    </p:spTree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79E86-E321-4864-B933-46FC4E99B0B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79E86-E321-4864-B933-46FC4E99B0B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79E86-E321-4864-B933-46FC4E99B0B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79E86-E321-4864-B933-46FC4E99B0B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79E86-E321-4864-B933-46FC4E99B0B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79E86-E321-4864-B933-46FC4E99B0B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79E86-E321-4864-B933-46FC4E99B0B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Box 3"/>
          <p:cNvSpPr txBox="1"/>
          <p:nvPr userDrawn="1"/>
        </p:nvSpPr>
        <p:spPr>
          <a:xfrm>
            <a:off x="4124960" y="6502400"/>
            <a:ext cx="7416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3942080" y="6451600"/>
            <a:ext cx="914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F29F1A22-2C4C-4CD8-94A9-0694FE3DBEB6}" type="slidenum">
              <a:rPr lang="en-US" smtClean="0"/>
              <a:pPr algn="ctr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79E86-E321-4864-B933-46FC4E99B0B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79E86-E321-4864-B933-46FC4E99B0B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79E86-E321-4864-B933-46FC4E99B0B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79E86-E321-4864-B933-46FC4E99B0B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9900" y="1295400"/>
            <a:ext cx="3987800" cy="48085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295400"/>
            <a:ext cx="3987800" cy="48085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4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7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9" Type="http://schemas.openxmlformats.org/officeDocument/2006/relationships/slideLayout" Target="../slideLayouts/slideLayout9.xml"/><Relationship Id="rId3" Type="http://schemas.openxmlformats.org/officeDocument/2006/relationships/slideLayout" Target="../slideLayouts/slideLayout3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3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9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69900" y="1295400"/>
            <a:ext cx="8128000" cy="4808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6390" name="Line 6"/>
          <p:cNvSpPr>
            <a:spLocks noChangeShapeType="1"/>
          </p:cNvSpPr>
          <p:nvPr/>
        </p:nvSpPr>
        <p:spPr bwMode="auto">
          <a:xfrm>
            <a:off x="152400" y="6426200"/>
            <a:ext cx="8763000" cy="0"/>
          </a:xfrm>
          <a:prstGeom prst="line">
            <a:avLst/>
          </a:prstGeom>
          <a:noFill/>
          <a:ln w="6350">
            <a:solidFill>
              <a:schemeClr val="tx2">
                <a:lumMod val="40000"/>
                <a:lumOff val="6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pic>
        <p:nvPicPr>
          <p:cNvPr id="1028" name="Picture 7"/>
          <p:cNvPicPr>
            <a:picLocks noChangeAspect="1" noChangeArrowheads="1"/>
          </p:cNvPicPr>
          <p:nvPr/>
        </p:nvPicPr>
        <p:blipFill>
          <a:blip r:embed="rId1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85738" y="6515100"/>
            <a:ext cx="804862" cy="252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392" name="Text Box 8"/>
          <p:cNvSpPr txBox="1">
            <a:spLocks noChangeArrowheads="1"/>
          </p:cNvSpPr>
          <p:nvPr/>
        </p:nvSpPr>
        <p:spPr bwMode="auto">
          <a:xfrm>
            <a:off x="6964363" y="6648450"/>
            <a:ext cx="1925637" cy="184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r" eaLnBrk="0" hangingPunct="0"/>
            <a:r>
              <a:rPr lang="en-US" sz="600"/>
              <a:t>© 2011 The MITRE Corporation. All rights reserved</a:t>
            </a:r>
            <a:endParaRPr lang="en-US" sz="700"/>
          </a:p>
        </p:txBody>
      </p:sp>
      <p:sp>
        <p:nvSpPr>
          <p:cNvPr id="103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81000" y="76200"/>
            <a:ext cx="82296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pic>
        <p:nvPicPr>
          <p:cNvPr id="1031" name="Picture 7" descr="mip_logo.jpg"/>
          <p:cNvPicPr>
            <a:picLocks noChangeAspect="1"/>
          </p:cNvPicPr>
          <p:nvPr userDrawn="1"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8463280" y="16193"/>
            <a:ext cx="669925" cy="3292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9" r:id="rId12"/>
  </p:sldLayoutIdLst>
  <p:timing>
    <p:tnLst>
      <p:par>
        <p:cTn id="1" dur="indefinite" restart="never" nodeType="tmRoot"/>
      </p:par>
    </p:tnLst>
  </p:timing>
  <p:hf hdr="0" dt="0"/>
  <p:txStyles>
    <p:titleStyle>
      <a:lvl1pPr algn="l" rtl="0" eaLnBrk="0" fontAlgn="base" hangingPunct="0">
        <a:lnSpc>
          <a:spcPts val="3000"/>
        </a:lnSpc>
        <a:spcBef>
          <a:spcPct val="0"/>
        </a:spcBef>
        <a:spcAft>
          <a:spcPct val="0"/>
        </a:spcAft>
        <a:defRPr sz="3600" b="1">
          <a:solidFill>
            <a:srgbClr val="092394"/>
          </a:solidFill>
          <a:latin typeface="+mj-lt"/>
          <a:ea typeface="Arial" pitchFamily="-112" charset="0"/>
          <a:cs typeface="+mj-cs"/>
        </a:defRPr>
      </a:lvl1pPr>
      <a:lvl2pPr algn="l" rtl="0" eaLnBrk="0" fontAlgn="base" hangingPunct="0">
        <a:lnSpc>
          <a:spcPts val="3000"/>
        </a:lnSpc>
        <a:spcBef>
          <a:spcPct val="0"/>
        </a:spcBef>
        <a:spcAft>
          <a:spcPct val="0"/>
        </a:spcAft>
        <a:defRPr sz="3600" b="1">
          <a:solidFill>
            <a:srgbClr val="092394"/>
          </a:solidFill>
          <a:latin typeface="Times New Roman" pitchFamily="18" charset="0"/>
          <a:ea typeface="Arial" pitchFamily="-112" charset="0"/>
          <a:cs typeface="Arial" charset="0"/>
        </a:defRPr>
      </a:lvl2pPr>
      <a:lvl3pPr algn="l" rtl="0" eaLnBrk="0" fontAlgn="base" hangingPunct="0">
        <a:lnSpc>
          <a:spcPts val="3000"/>
        </a:lnSpc>
        <a:spcBef>
          <a:spcPct val="0"/>
        </a:spcBef>
        <a:spcAft>
          <a:spcPct val="0"/>
        </a:spcAft>
        <a:defRPr sz="3600" b="1">
          <a:solidFill>
            <a:srgbClr val="092394"/>
          </a:solidFill>
          <a:latin typeface="Times New Roman" pitchFamily="18" charset="0"/>
          <a:ea typeface="Arial" pitchFamily="-112" charset="0"/>
          <a:cs typeface="Arial" charset="0"/>
        </a:defRPr>
      </a:lvl3pPr>
      <a:lvl4pPr algn="l" rtl="0" eaLnBrk="0" fontAlgn="base" hangingPunct="0">
        <a:lnSpc>
          <a:spcPts val="3000"/>
        </a:lnSpc>
        <a:spcBef>
          <a:spcPct val="0"/>
        </a:spcBef>
        <a:spcAft>
          <a:spcPct val="0"/>
        </a:spcAft>
        <a:defRPr sz="3600" b="1">
          <a:solidFill>
            <a:srgbClr val="092394"/>
          </a:solidFill>
          <a:latin typeface="Times New Roman" pitchFamily="18" charset="0"/>
          <a:ea typeface="Arial" pitchFamily="-112" charset="0"/>
          <a:cs typeface="Arial" charset="0"/>
        </a:defRPr>
      </a:lvl4pPr>
      <a:lvl5pPr algn="l" rtl="0" eaLnBrk="0" fontAlgn="base" hangingPunct="0">
        <a:lnSpc>
          <a:spcPts val="3000"/>
        </a:lnSpc>
        <a:spcBef>
          <a:spcPct val="0"/>
        </a:spcBef>
        <a:spcAft>
          <a:spcPct val="0"/>
        </a:spcAft>
        <a:defRPr sz="3600" b="1">
          <a:solidFill>
            <a:srgbClr val="092394"/>
          </a:solidFill>
          <a:latin typeface="Times New Roman" pitchFamily="18" charset="0"/>
          <a:ea typeface="Arial" pitchFamily="-112" charset="0"/>
          <a:cs typeface="Arial" charset="0"/>
        </a:defRPr>
      </a:lvl5pPr>
      <a:lvl6pPr marL="457200" algn="l" rtl="0" eaLnBrk="1" fontAlgn="base" hangingPunct="1">
        <a:lnSpc>
          <a:spcPts val="3000"/>
        </a:lnSpc>
        <a:spcBef>
          <a:spcPct val="0"/>
        </a:spcBef>
        <a:spcAft>
          <a:spcPct val="0"/>
        </a:spcAft>
        <a:defRPr sz="3600" b="1">
          <a:solidFill>
            <a:srgbClr val="000099"/>
          </a:solidFill>
          <a:latin typeface="Times New Roman" pitchFamily="18" charset="0"/>
          <a:cs typeface="Arial" charset="0"/>
        </a:defRPr>
      </a:lvl6pPr>
      <a:lvl7pPr marL="914400" algn="l" rtl="0" eaLnBrk="1" fontAlgn="base" hangingPunct="1">
        <a:lnSpc>
          <a:spcPts val="3000"/>
        </a:lnSpc>
        <a:spcBef>
          <a:spcPct val="0"/>
        </a:spcBef>
        <a:spcAft>
          <a:spcPct val="0"/>
        </a:spcAft>
        <a:defRPr sz="3600" b="1">
          <a:solidFill>
            <a:srgbClr val="000099"/>
          </a:solidFill>
          <a:latin typeface="Times New Roman" pitchFamily="18" charset="0"/>
          <a:cs typeface="Arial" charset="0"/>
        </a:defRPr>
      </a:lvl7pPr>
      <a:lvl8pPr marL="1371600" algn="l" rtl="0" eaLnBrk="1" fontAlgn="base" hangingPunct="1">
        <a:lnSpc>
          <a:spcPts val="3000"/>
        </a:lnSpc>
        <a:spcBef>
          <a:spcPct val="0"/>
        </a:spcBef>
        <a:spcAft>
          <a:spcPct val="0"/>
        </a:spcAft>
        <a:defRPr sz="3600" b="1">
          <a:solidFill>
            <a:srgbClr val="000099"/>
          </a:solidFill>
          <a:latin typeface="Times New Roman" pitchFamily="18" charset="0"/>
          <a:cs typeface="Arial" charset="0"/>
        </a:defRPr>
      </a:lvl8pPr>
      <a:lvl9pPr marL="1828800" algn="l" rtl="0" eaLnBrk="1" fontAlgn="base" hangingPunct="1">
        <a:lnSpc>
          <a:spcPts val="3000"/>
        </a:lnSpc>
        <a:spcBef>
          <a:spcPct val="0"/>
        </a:spcBef>
        <a:spcAft>
          <a:spcPct val="0"/>
        </a:spcAft>
        <a:defRPr sz="3600" b="1">
          <a:solidFill>
            <a:srgbClr val="000099"/>
          </a:solidFill>
          <a:latin typeface="Times New Roman" pitchFamily="18" charset="0"/>
          <a:cs typeface="Arial" charset="0"/>
        </a:defRPr>
      </a:lvl9pPr>
    </p:titleStyle>
    <p:bodyStyle>
      <a:lvl1pPr marL="292100" indent="-292100" algn="l" rtl="0" eaLnBrk="0" fontAlgn="base" hangingPunct="0">
        <a:lnSpc>
          <a:spcPts val="2600"/>
        </a:lnSpc>
        <a:spcBef>
          <a:spcPct val="0"/>
        </a:spcBef>
        <a:spcAft>
          <a:spcPts val="800"/>
        </a:spcAft>
        <a:buClr>
          <a:srgbClr val="2970FF"/>
        </a:buClr>
        <a:buSzPct val="120000"/>
        <a:buFont typeface="Wingdings" pitchFamily="-112" charset="2"/>
        <a:buChar char="§"/>
        <a:defRPr sz="2000" b="1">
          <a:solidFill>
            <a:schemeClr val="tx1"/>
          </a:solidFill>
          <a:latin typeface="+mn-lt"/>
          <a:ea typeface="Arial" pitchFamily="-112" charset="0"/>
          <a:cs typeface="+mn-cs"/>
        </a:defRPr>
      </a:lvl1pPr>
      <a:lvl2pPr marL="684213" indent="-227013" algn="l" rtl="0" eaLnBrk="0" fontAlgn="base" hangingPunct="0">
        <a:lnSpc>
          <a:spcPts val="2400"/>
        </a:lnSpc>
        <a:spcBef>
          <a:spcPct val="0"/>
        </a:spcBef>
        <a:spcAft>
          <a:spcPts val="800"/>
        </a:spcAft>
        <a:buClr>
          <a:srgbClr val="2970FF"/>
        </a:buClr>
        <a:buChar char="–"/>
        <a:defRPr sz="2000" b="1">
          <a:solidFill>
            <a:schemeClr val="tx1"/>
          </a:solidFill>
          <a:latin typeface="+mn-lt"/>
          <a:ea typeface="Arial" pitchFamily="-112" charset="0"/>
          <a:cs typeface="+mn-cs"/>
        </a:defRPr>
      </a:lvl2pPr>
      <a:lvl3pPr marL="966788" indent="-168275" algn="l" rtl="0" eaLnBrk="0" fontAlgn="base" hangingPunct="0">
        <a:lnSpc>
          <a:spcPts val="2400"/>
        </a:lnSpc>
        <a:spcBef>
          <a:spcPct val="0"/>
        </a:spcBef>
        <a:spcAft>
          <a:spcPts val="800"/>
        </a:spcAft>
        <a:buClr>
          <a:srgbClr val="2970FF"/>
        </a:buClr>
        <a:buSzPct val="90000"/>
        <a:buFont typeface="Wingdings" pitchFamily="-112" charset="2"/>
        <a:buChar char="§"/>
        <a:defRPr b="1">
          <a:solidFill>
            <a:schemeClr val="tx1"/>
          </a:solidFill>
          <a:latin typeface="+mn-lt"/>
          <a:ea typeface="Arial" pitchFamily="-112" charset="0"/>
          <a:cs typeface="+mn-cs"/>
        </a:defRPr>
      </a:lvl3pPr>
      <a:lvl4pPr marL="1195388" indent="-114300" algn="l" rtl="0" eaLnBrk="0" fontAlgn="base" hangingPunct="0">
        <a:lnSpc>
          <a:spcPts val="1400"/>
        </a:lnSpc>
        <a:spcBef>
          <a:spcPct val="0"/>
        </a:spcBef>
        <a:spcAft>
          <a:spcPts val="800"/>
        </a:spcAft>
        <a:buClr>
          <a:srgbClr val="2970FF"/>
        </a:buClr>
        <a:buChar char="­"/>
        <a:defRPr sz="1400" b="1">
          <a:solidFill>
            <a:schemeClr val="tx1"/>
          </a:solidFill>
          <a:latin typeface="+mn-lt"/>
          <a:ea typeface="Arial" pitchFamily="-112" charset="0"/>
          <a:cs typeface="+mn-cs"/>
        </a:defRPr>
      </a:lvl4pPr>
      <a:lvl5pPr marL="1423988" indent="-114300" algn="l" rtl="0" eaLnBrk="0" fontAlgn="base" hangingPunct="0">
        <a:lnSpc>
          <a:spcPts val="1200"/>
        </a:lnSpc>
        <a:spcBef>
          <a:spcPct val="0"/>
        </a:spcBef>
        <a:spcAft>
          <a:spcPts val="800"/>
        </a:spcAft>
        <a:buClr>
          <a:srgbClr val="2970FF"/>
        </a:buClr>
        <a:buSzPct val="50000"/>
        <a:buFont typeface="Monotype Sorts" pitchFamily="-112" charset="2"/>
        <a:buChar char="n"/>
        <a:defRPr sz="1400" b="1">
          <a:solidFill>
            <a:schemeClr val="tx1"/>
          </a:solidFill>
          <a:latin typeface="+mn-lt"/>
          <a:ea typeface="Arial" pitchFamily="-112" charset="0"/>
          <a:cs typeface="+mn-cs"/>
        </a:defRPr>
      </a:lvl5pPr>
      <a:lvl6pPr marL="1881188" indent="-114300" algn="l" rtl="0" eaLnBrk="1" fontAlgn="base" hangingPunct="1">
        <a:lnSpc>
          <a:spcPts val="1200"/>
        </a:lnSpc>
        <a:spcBef>
          <a:spcPct val="0"/>
        </a:spcBef>
        <a:spcAft>
          <a:spcPts val="800"/>
        </a:spcAft>
        <a:buClr>
          <a:srgbClr val="FDAA03"/>
        </a:buClr>
        <a:buSzPct val="50000"/>
        <a:buFont typeface="Monotype Sorts" pitchFamily="2" charset="2"/>
        <a:buChar char="n"/>
        <a:defRPr sz="1400" b="1">
          <a:solidFill>
            <a:schemeClr val="tx1"/>
          </a:solidFill>
          <a:latin typeface="+mn-lt"/>
          <a:cs typeface="+mn-cs"/>
        </a:defRPr>
      </a:lvl6pPr>
      <a:lvl7pPr marL="2338388" indent="-114300" algn="l" rtl="0" eaLnBrk="1" fontAlgn="base" hangingPunct="1">
        <a:lnSpc>
          <a:spcPts val="1200"/>
        </a:lnSpc>
        <a:spcBef>
          <a:spcPct val="0"/>
        </a:spcBef>
        <a:spcAft>
          <a:spcPts val="800"/>
        </a:spcAft>
        <a:buClr>
          <a:srgbClr val="FDAA03"/>
        </a:buClr>
        <a:buSzPct val="50000"/>
        <a:buFont typeface="Monotype Sorts" pitchFamily="2" charset="2"/>
        <a:buChar char="n"/>
        <a:defRPr sz="1400" b="1">
          <a:solidFill>
            <a:schemeClr val="tx1"/>
          </a:solidFill>
          <a:latin typeface="+mn-lt"/>
          <a:cs typeface="+mn-cs"/>
        </a:defRPr>
      </a:lvl7pPr>
      <a:lvl8pPr marL="2795588" indent="-114300" algn="l" rtl="0" eaLnBrk="1" fontAlgn="base" hangingPunct="1">
        <a:lnSpc>
          <a:spcPts val="1200"/>
        </a:lnSpc>
        <a:spcBef>
          <a:spcPct val="0"/>
        </a:spcBef>
        <a:spcAft>
          <a:spcPts val="800"/>
        </a:spcAft>
        <a:buClr>
          <a:srgbClr val="FDAA03"/>
        </a:buClr>
        <a:buSzPct val="50000"/>
        <a:buFont typeface="Monotype Sorts" pitchFamily="2" charset="2"/>
        <a:buChar char="n"/>
        <a:defRPr sz="1400" b="1">
          <a:solidFill>
            <a:schemeClr val="tx1"/>
          </a:solidFill>
          <a:latin typeface="+mn-lt"/>
          <a:cs typeface="+mn-cs"/>
        </a:defRPr>
      </a:lvl8pPr>
      <a:lvl9pPr marL="3252788" indent="-114300" algn="l" rtl="0" eaLnBrk="1" fontAlgn="base" hangingPunct="1">
        <a:lnSpc>
          <a:spcPts val="1200"/>
        </a:lnSpc>
        <a:spcBef>
          <a:spcPct val="0"/>
        </a:spcBef>
        <a:spcAft>
          <a:spcPts val="800"/>
        </a:spcAft>
        <a:buClr>
          <a:srgbClr val="FDAA03"/>
        </a:buClr>
        <a:buSzPct val="50000"/>
        <a:buFont typeface="Monotype Sorts" pitchFamily="2" charset="2"/>
        <a:buChar char="n"/>
        <a:defRPr sz="1400" b="1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A79E86-E321-4864-B933-46FC4E99B0B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3" r:id="rId3"/>
    <p:sldLayoutId id="2147483714" r:id="rId4"/>
    <p:sldLayoutId id="2147483715" r:id="rId5"/>
    <p:sldLayoutId id="2147483716" r:id="rId6"/>
    <p:sldLayoutId id="2147483717" r:id="rId7"/>
    <p:sldLayoutId id="2147483718" r:id="rId8"/>
    <p:sldLayoutId id="2147483719" r:id="rId9"/>
    <p:sldLayoutId id="2147483720" r:id="rId10"/>
    <p:sldLayoutId id="2147483721" r:id="rId11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image" Target="../media/image28.jpeg"/><Relationship Id="rId5" Type="http://schemas.openxmlformats.org/officeDocument/2006/relationships/image" Target="../media/image29.png"/><Relationship Id="rId7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7.png"/><Relationship Id="rId6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image" Target="../media/image33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2.jpeg"/><Relationship Id="rId5" Type="http://schemas.openxmlformats.org/officeDocument/2006/relationships/image" Target="../media/image34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4" Type="http://schemas.openxmlformats.org/officeDocument/2006/relationships/image" Target="../media/image5.jpeg"/><Relationship Id="rId10" Type="http://schemas.openxmlformats.org/officeDocument/2006/relationships/image" Target="../media/image11.jpeg"/><Relationship Id="rId5" Type="http://schemas.openxmlformats.org/officeDocument/2006/relationships/image" Target="../media/image6.png"/><Relationship Id="rId7" Type="http://schemas.openxmlformats.org/officeDocument/2006/relationships/image" Target="../media/image8.png"/><Relationship Id="rId11" Type="http://schemas.openxmlformats.org/officeDocument/2006/relationships/image" Target="../media/image12.gi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9" Type="http://schemas.openxmlformats.org/officeDocument/2006/relationships/image" Target="../media/image10.jpeg"/><Relationship Id="rId3" Type="http://schemas.openxmlformats.org/officeDocument/2006/relationships/image" Target="../media/image4.jpeg"/><Relationship Id="rId6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7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Relationship Id="rId6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888279" y="4771268"/>
            <a:ext cx="4600575" cy="762000"/>
          </a:xfrm>
        </p:spPr>
        <p:txBody>
          <a:bodyPr/>
          <a:lstStyle/>
          <a:p>
            <a:r>
              <a:rPr lang="en-US" sz="1600" dirty="0" smtClean="0"/>
              <a:t>January 28, 2011</a:t>
            </a:r>
          </a:p>
          <a:p>
            <a:endParaRPr lang="en-US" sz="1600" dirty="0"/>
          </a:p>
        </p:txBody>
      </p:sp>
      <p:sp>
        <p:nvSpPr>
          <p:cNvPr id="3" name="Title 2"/>
          <p:cNvSpPr>
            <a:spLocks noGrp="1"/>
          </p:cNvSpPr>
          <p:nvPr>
            <p:ph type="ctrTitle" sz="quarter"/>
          </p:nvPr>
        </p:nvSpPr>
        <p:spPr>
          <a:xfrm>
            <a:off x="895350" y="3141000"/>
            <a:ext cx="6491769" cy="647226"/>
          </a:xfrm>
        </p:spPr>
        <p:txBody>
          <a:bodyPr/>
          <a:lstStyle/>
          <a:p>
            <a:r>
              <a:rPr lang="en-US" sz="2400" dirty="0" smtClean="0">
                <a:solidFill>
                  <a:schemeClr val="tx2"/>
                </a:solidFill>
                <a:latin typeface="+mn-lt"/>
              </a:rPr>
              <a:t>Enabling Clinicians </a:t>
            </a:r>
            <a:r>
              <a:rPr lang="en-US" sz="2400" smtClean="0">
                <a:solidFill>
                  <a:schemeClr val="tx2"/>
                </a:solidFill>
                <a:latin typeface="+mn-lt"/>
              </a:rPr>
              <a:t>to Quickly Customize </a:t>
            </a:r>
            <a:r>
              <a:rPr lang="en-US" sz="2400" dirty="0" smtClean="0">
                <a:solidFill>
                  <a:schemeClr val="tx2"/>
                </a:solidFill>
                <a:latin typeface="+mn-lt"/>
              </a:rPr>
              <a:t>Views of EHR Patient Records </a:t>
            </a:r>
            <a:br>
              <a:rPr lang="en-US" sz="2400" dirty="0" smtClean="0">
                <a:solidFill>
                  <a:schemeClr val="tx2"/>
                </a:solidFill>
                <a:latin typeface="+mn-lt"/>
              </a:rPr>
            </a:br>
            <a:r>
              <a:rPr lang="en-US" sz="2400" dirty="0" smtClean="0">
                <a:solidFill>
                  <a:schemeClr val="tx2"/>
                </a:solidFill>
                <a:latin typeface="+mn-lt"/>
              </a:rPr>
              <a:t/>
            </a:r>
            <a:br>
              <a:rPr lang="en-US" sz="2400" dirty="0" smtClean="0">
                <a:solidFill>
                  <a:schemeClr val="tx2"/>
                </a:solidFill>
                <a:latin typeface="+mn-lt"/>
              </a:rPr>
            </a:br>
            <a:r>
              <a:rPr lang="en-US" sz="2400" dirty="0" smtClean="0">
                <a:solidFill>
                  <a:schemeClr val="tx2"/>
                </a:solidFill>
                <a:latin typeface="+mn-lt"/>
              </a:rPr>
              <a:t> </a:t>
            </a:r>
            <a:endParaRPr lang="en-US" sz="2400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4" name="Subtitle 1"/>
          <p:cNvSpPr txBox="1">
            <a:spLocks/>
          </p:cNvSpPr>
          <p:nvPr/>
        </p:nvSpPr>
        <p:spPr bwMode="auto">
          <a:xfrm>
            <a:off x="898178" y="3712418"/>
            <a:ext cx="7960813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03" tIns="45701" rIns="91403" bIns="45701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281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800"/>
              </a:spcAft>
              <a:buClr>
                <a:srgbClr val="FDAA03"/>
              </a:buClr>
              <a:buSzPct val="75000"/>
              <a:buFont typeface="Monotype Sorts" pitchFamily="2" charset="2"/>
              <a:buNone/>
              <a:tabLst/>
              <a:defRPr/>
            </a:pPr>
            <a:r>
              <a:rPr kumimoji="0" lang="en-US" sz="2000" b="0" i="1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 Discussion with the Department of Veterans</a:t>
            </a:r>
            <a:r>
              <a:rPr kumimoji="0" lang="en-US" sz="2000" b="0" i="1" u="none" strike="noStrike" kern="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Affairs CTO</a:t>
            </a:r>
            <a:endParaRPr kumimoji="0" lang="en-US" sz="2000" b="0" i="1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5" name="Picture 7" descr="mip_logo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19190" y="1602768"/>
            <a:ext cx="1479479" cy="8424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7438" y="446064"/>
            <a:ext cx="8229600" cy="533400"/>
          </a:xfrm>
        </p:spPr>
        <p:txBody>
          <a:bodyPr/>
          <a:lstStyle/>
          <a:p>
            <a:r>
              <a:rPr lang="en-US" sz="1800" dirty="0" err="1" smtClean="0">
                <a:latin typeface="+mn-lt"/>
              </a:rPr>
              <a:t>medCafe</a:t>
            </a:r>
            <a:r>
              <a:rPr lang="en-US" sz="1800" dirty="0" smtClean="0">
                <a:latin typeface="+mn-lt"/>
              </a:rPr>
              <a:t> Sample Screenshots</a:t>
            </a:r>
            <a:endParaRPr lang="en-US" sz="1800" dirty="0">
              <a:latin typeface="+mn-lt"/>
            </a:endParaRPr>
          </a:p>
        </p:txBody>
      </p:sp>
      <p:pic>
        <p:nvPicPr>
          <p:cNvPr id="4" name="Content Placeholder 3" descr="small-timeline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rcRect t="-16280" b="-16280"/>
          <a:stretch>
            <a:fillRect/>
          </a:stretch>
        </p:blipFill>
        <p:spPr>
          <a:xfrm>
            <a:off x="329989" y="1051844"/>
            <a:ext cx="5513992" cy="3262087"/>
          </a:xfrm>
          <a:effectLst>
            <a:reflection stA="50000" endPos="75000" dist="12700" dir="5400000" sy="-100000" algn="bl" rotWithShape="0"/>
          </a:effectLst>
        </p:spPr>
      </p:pic>
      <p:pic>
        <p:nvPicPr>
          <p:cNvPr id="5" name="Picture 4" descr="coverflow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654091" y="3430507"/>
            <a:ext cx="5020400" cy="2193874"/>
          </a:xfrm>
          <a:prstGeom prst="rect">
            <a:avLst/>
          </a:prstGeom>
          <a:effectLst>
            <a:reflection stA="50000" endPos="75000" dist="12700" dir="5400000" sy="-100000" algn="bl" rotWithShape="0"/>
          </a:effectLst>
        </p:spPr>
      </p:pic>
      <p:sp>
        <p:nvSpPr>
          <p:cNvPr id="6" name="TextBox 5"/>
          <p:cNvSpPr txBox="1"/>
          <p:nvPr/>
        </p:nvSpPr>
        <p:spPr>
          <a:xfrm>
            <a:off x="5962367" y="1689614"/>
            <a:ext cx="28648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Timeline visualizes patient history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07560" y="4274196"/>
            <a:ext cx="32382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Image viewer </a:t>
            </a:r>
            <a:r>
              <a:rPr lang="en-US" dirty="0" smtClean="0"/>
              <a:t>displays images and </a:t>
            </a:r>
            <a:r>
              <a:rPr lang="en-US" dirty="0" err="1" smtClean="0"/>
              <a:t>pdf</a:t>
            </a:r>
            <a:r>
              <a:rPr lang="en-US" dirty="0" smtClean="0"/>
              <a:t> </a:t>
            </a:r>
          </a:p>
          <a:p>
            <a:r>
              <a:rPr lang="en-US" dirty="0" smtClean="0"/>
              <a:t>documents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 bwMode="auto">
          <a:xfrm>
            <a:off x="261938" y="996380"/>
            <a:ext cx="8489950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/>
          </p:cNvSpPr>
          <p:nvPr>
            <p:ph type="title"/>
          </p:nvPr>
        </p:nvSpPr>
        <p:spPr>
          <a:xfrm>
            <a:off x="1150706" y="1271588"/>
            <a:ext cx="6277510" cy="533400"/>
          </a:xfrm>
        </p:spPr>
        <p:txBody>
          <a:bodyPr/>
          <a:lstStyle/>
          <a:p>
            <a:pPr algn="ctr" eaLnBrk="1" hangingPunct="1"/>
            <a:r>
              <a:rPr lang="en-US" sz="1800" dirty="0" err="1" smtClean="0">
                <a:solidFill>
                  <a:srgbClr val="C00000"/>
                </a:solidFill>
                <a:latin typeface="Arial" charset="0"/>
              </a:rPr>
              <a:t>medCafe</a:t>
            </a:r>
            <a:r>
              <a:rPr lang="en-US" sz="1800" dirty="0" smtClean="0">
                <a:solidFill>
                  <a:srgbClr val="C00000"/>
                </a:solidFill>
                <a:latin typeface="Arial" charset="0"/>
              </a:rPr>
              <a:t> Benefits of Consistent Access to Data</a:t>
            </a:r>
          </a:p>
        </p:txBody>
      </p:sp>
      <p:sp>
        <p:nvSpPr>
          <p:cNvPr id="36867" name="Content Placeholder 2"/>
          <p:cNvSpPr>
            <a:spLocks noGrp="1"/>
          </p:cNvSpPr>
          <p:nvPr>
            <p:ph idx="1"/>
          </p:nvPr>
        </p:nvSpPr>
        <p:spPr>
          <a:xfrm>
            <a:off x="482600" y="2114550"/>
            <a:ext cx="8128000" cy="3267075"/>
          </a:xfrm>
        </p:spPr>
        <p:txBody>
          <a:bodyPr/>
          <a:lstStyle/>
          <a:p>
            <a:pPr eaLnBrk="1" hangingPunct="1"/>
            <a:r>
              <a:rPr lang="en-US" sz="1800" smtClean="0"/>
              <a:t>All data sources are presented in an identical format</a:t>
            </a:r>
          </a:p>
          <a:p>
            <a:pPr lvl="1" eaLnBrk="1" hangingPunct="1"/>
            <a:r>
              <a:rPr lang="en-US" sz="1800" b="0" smtClean="0"/>
              <a:t>Allows all components to speak the same language</a:t>
            </a:r>
          </a:p>
          <a:p>
            <a:pPr lvl="1" eaLnBrk="1" hangingPunct="1"/>
            <a:r>
              <a:rPr lang="en-US" sz="1800" b="0" smtClean="0"/>
              <a:t>Components can access all data the same way</a:t>
            </a:r>
          </a:p>
          <a:p>
            <a:pPr lvl="1" eaLnBrk="1" hangingPunct="1"/>
            <a:r>
              <a:rPr lang="en-US" sz="1800" b="0" smtClean="0"/>
              <a:t>Consistent method of access</a:t>
            </a:r>
          </a:p>
          <a:p>
            <a:pPr lvl="1" eaLnBrk="1" hangingPunct="1"/>
            <a:r>
              <a:rPr lang="en-US" sz="1800" b="0" smtClean="0"/>
              <a:t>Data sources transparent to user</a:t>
            </a:r>
          </a:p>
          <a:p>
            <a:pPr eaLnBrk="1" hangingPunct="1"/>
            <a:r>
              <a:rPr lang="en-US" sz="1800" smtClean="0"/>
              <a:t>More component choices -&gt; more data sources willing to play</a:t>
            </a:r>
          </a:p>
          <a:p>
            <a:pPr eaLnBrk="1" hangingPunct="1"/>
            <a:r>
              <a:rPr lang="en-US" sz="1800" smtClean="0"/>
              <a:t>More data sources -&gt; more component developers</a:t>
            </a:r>
          </a:p>
        </p:txBody>
      </p:sp>
      <p:pic>
        <p:nvPicPr>
          <p:cNvPr id="36868" name="Picture 3" descr="puzzle-pieces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32613" y="1460500"/>
            <a:ext cx="1733550" cy="1298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869" name="Title 1"/>
          <p:cNvSpPr txBox="1">
            <a:spLocks/>
          </p:cNvSpPr>
          <p:nvPr/>
        </p:nvSpPr>
        <p:spPr bwMode="auto">
          <a:xfrm>
            <a:off x="241299" y="215900"/>
            <a:ext cx="8471185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000"/>
              </a:lnSpc>
            </a:pPr>
            <a:r>
              <a:rPr lang="en-US" sz="1800" b="1" dirty="0" smtClean="0">
                <a:solidFill>
                  <a:srgbClr val="092394"/>
                </a:solidFill>
              </a:rPr>
              <a:t>And, </a:t>
            </a:r>
            <a:r>
              <a:rPr lang="en-US" sz="1800" b="1" dirty="0" err="1">
                <a:solidFill>
                  <a:srgbClr val="092394"/>
                </a:solidFill>
              </a:rPr>
              <a:t>medCafe</a:t>
            </a:r>
            <a:r>
              <a:rPr lang="en-US" sz="1800" b="1" dirty="0">
                <a:solidFill>
                  <a:srgbClr val="092394"/>
                </a:solidFill>
              </a:rPr>
              <a:t> enables consistent access to data, with all components able to understand the data formats</a:t>
            </a:r>
          </a:p>
        </p:txBody>
      </p:sp>
      <p:cxnSp>
        <p:nvCxnSpPr>
          <p:cNvPr id="6" name="Straight Connector 5"/>
          <p:cNvCxnSpPr/>
          <p:nvPr/>
        </p:nvCxnSpPr>
        <p:spPr bwMode="auto">
          <a:xfrm>
            <a:off x="261938" y="1047750"/>
            <a:ext cx="8489950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Rectangle 22"/>
          <p:cNvSpPr>
            <a:spLocks noChangeArrowheads="1"/>
          </p:cNvSpPr>
          <p:nvPr/>
        </p:nvSpPr>
        <p:spPr bwMode="auto">
          <a:xfrm>
            <a:off x="316269" y="97432"/>
            <a:ext cx="231775" cy="107950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/>
        </p:spPr>
        <p:txBody>
          <a:bodyPr lIns="46038" tIns="46038" rIns="46038" bIns="46038" anchor="ctr"/>
          <a:lstStyle/>
          <a:p>
            <a:pPr marL="115888" indent="-115888">
              <a:lnSpc>
                <a:spcPct val="90000"/>
              </a:lnSpc>
              <a:buFontTx/>
              <a:buChar char="•"/>
            </a:pPr>
            <a:endParaRPr lang="en-US" sz="1800" b="0" dirty="0"/>
          </a:p>
        </p:txBody>
      </p:sp>
      <p:sp>
        <p:nvSpPr>
          <p:cNvPr id="8" name="Rectangle 22"/>
          <p:cNvSpPr>
            <a:spLocks noChangeArrowheads="1"/>
          </p:cNvSpPr>
          <p:nvPr/>
        </p:nvSpPr>
        <p:spPr bwMode="auto">
          <a:xfrm>
            <a:off x="611169" y="97432"/>
            <a:ext cx="231775" cy="107950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/>
        </p:spPr>
        <p:txBody>
          <a:bodyPr lIns="46038" tIns="46038" rIns="46038" bIns="46038" anchor="ctr"/>
          <a:lstStyle/>
          <a:p>
            <a:pPr marL="115888" indent="-115888">
              <a:lnSpc>
                <a:spcPct val="90000"/>
              </a:lnSpc>
              <a:buFontTx/>
              <a:buChar char="•"/>
            </a:pPr>
            <a:endParaRPr lang="en-US" sz="1800" b="0" dirty="0"/>
          </a:p>
        </p:txBody>
      </p:sp>
      <p:sp>
        <p:nvSpPr>
          <p:cNvPr id="9" name="Rectangle 22"/>
          <p:cNvSpPr>
            <a:spLocks noChangeArrowheads="1"/>
          </p:cNvSpPr>
          <p:nvPr/>
        </p:nvSpPr>
        <p:spPr bwMode="auto">
          <a:xfrm>
            <a:off x="894194" y="97432"/>
            <a:ext cx="231775" cy="10795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/>
        </p:spPr>
        <p:txBody>
          <a:bodyPr lIns="46038" tIns="46038" rIns="46038" bIns="46038" anchor="ctr"/>
          <a:lstStyle/>
          <a:p>
            <a:pPr marL="115888" indent="-115888">
              <a:lnSpc>
                <a:spcPct val="90000"/>
              </a:lnSpc>
              <a:buFontTx/>
              <a:buChar char="•"/>
            </a:pPr>
            <a:endParaRPr lang="en-US" sz="1800" b="0" dirty="0"/>
          </a:p>
        </p:txBody>
      </p:sp>
      <p:sp>
        <p:nvSpPr>
          <p:cNvPr id="10" name="Rectangle 9"/>
          <p:cNvSpPr/>
          <p:nvPr/>
        </p:nvSpPr>
        <p:spPr bwMode="auto">
          <a:xfrm>
            <a:off x="257092" y="69154"/>
            <a:ext cx="1536539" cy="206274"/>
          </a:xfrm>
          <a:prstGeom prst="rect">
            <a:avLst/>
          </a:prstGeom>
          <a:noFill/>
          <a:ln w="127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1" name="Rectangle 22"/>
          <p:cNvSpPr>
            <a:spLocks noChangeArrowheads="1"/>
          </p:cNvSpPr>
          <p:nvPr/>
        </p:nvSpPr>
        <p:spPr bwMode="auto">
          <a:xfrm>
            <a:off x="1187270" y="97432"/>
            <a:ext cx="231775" cy="10795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/>
        </p:spPr>
        <p:txBody>
          <a:bodyPr lIns="46038" tIns="46038" rIns="46038" bIns="46038" anchor="ctr"/>
          <a:lstStyle/>
          <a:p>
            <a:pPr marL="115888" indent="-115888">
              <a:lnSpc>
                <a:spcPct val="90000"/>
              </a:lnSpc>
              <a:buFontTx/>
              <a:buChar char="•"/>
            </a:pPr>
            <a:endParaRPr lang="en-US" sz="1800" b="0" dirty="0"/>
          </a:p>
        </p:txBody>
      </p:sp>
      <p:sp>
        <p:nvSpPr>
          <p:cNvPr id="12" name="Rectangle 22"/>
          <p:cNvSpPr>
            <a:spLocks noChangeArrowheads="1"/>
          </p:cNvSpPr>
          <p:nvPr/>
        </p:nvSpPr>
        <p:spPr bwMode="auto">
          <a:xfrm>
            <a:off x="1468623" y="97432"/>
            <a:ext cx="231775" cy="10795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/>
        </p:spPr>
        <p:txBody>
          <a:bodyPr lIns="46038" tIns="46038" rIns="46038" bIns="46038" anchor="ctr"/>
          <a:lstStyle/>
          <a:p>
            <a:pPr marL="115888" indent="-115888">
              <a:lnSpc>
                <a:spcPct val="90000"/>
              </a:lnSpc>
              <a:buFontTx/>
              <a:buChar char="•"/>
            </a:pPr>
            <a:endParaRPr lang="en-US" sz="1800" b="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ounded Rectangle 34"/>
          <p:cNvSpPr>
            <a:spLocks noChangeArrowheads="1"/>
          </p:cNvSpPr>
          <p:nvPr/>
        </p:nvSpPr>
        <p:spPr bwMode="auto">
          <a:xfrm>
            <a:off x="5473700" y="1027113"/>
            <a:ext cx="3505200" cy="53975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FFFFFF"/>
              </a:gs>
              <a:gs pos="9000">
                <a:srgbClr val="FFFFFF"/>
              </a:gs>
              <a:gs pos="100000">
                <a:srgbClr val="FFC683"/>
              </a:gs>
            </a:gsLst>
            <a:lin ang="16200000"/>
          </a:gradFill>
          <a:ln w="9525">
            <a:solidFill>
              <a:srgbClr val="FCC793"/>
            </a:solidFill>
            <a:round/>
            <a:headEnd/>
            <a:tailEnd/>
          </a:ln>
          <a:effectLst>
            <a:outerShdw blurRad="635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lt1"/>
                </a:solidFill>
                <a:latin typeface="+mn-lt"/>
                <a:cs typeface="+mn-cs"/>
              </a:rPr>
              <a:t>A</a:t>
            </a:r>
          </a:p>
        </p:txBody>
      </p:sp>
      <p:pic>
        <p:nvPicPr>
          <p:cNvPr id="11" name="Picture 10" descr="medCafe-Component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664486" y="1143187"/>
            <a:ext cx="2044414" cy="1340227"/>
          </a:xfrm>
          <a:prstGeom prst="rect">
            <a:avLst/>
          </a:prstGeom>
          <a:effectLst>
            <a:reflection blurRad="6350" stA="50000" endA="300" endPos="90000" dir="5400000" sy="-100000" algn="bl" rotWithShape="0"/>
          </a:effectLst>
        </p:spPr>
      </p:pic>
      <p:cxnSp>
        <p:nvCxnSpPr>
          <p:cNvPr id="14" name="Straight Arrow Connector 13"/>
          <p:cNvCxnSpPr/>
          <p:nvPr/>
        </p:nvCxnSpPr>
        <p:spPr>
          <a:xfrm rot="5400000">
            <a:off x="6338094" y="2870202"/>
            <a:ext cx="621507" cy="13494"/>
          </a:xfrm>
          <a:prstGeom prst="straightConnector1">
            <a:avLst/>
          </a:prstGeom>
          <a:ln w="38100" cap="flat">
            <a:solidFill>
              <a:schemeClr val="tx2">
                <a:lumMod val="60000"/>
                <a:lumOff val="40000"/>
              </a:schemeClr>
            </a:solidFill>
            <a:round/>
            <a:headEnd type="arrow"/>
            <a:tailEnd type="none"/>
          </a:ln>
          <a:effectLst>
            <a:outerShdw blurRad="40000" dist="50800" dir="5400000" rotWithShape="0">
              <a:srgbClr val="000000">
                <a:alpha val="380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  <a:bevelB/>
          </a:sp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917" name="Title 1"/>
          <p:cNvSpPr>
            <a:spLocks noGrp="1"/>
          </p:cNvSpPr>
          <p:nvPr>
            <p:ph type="title"/>
          </p:nvPr>
        </p:nvSpPr>
        <p:spPr>
          <a:xfrm>
            <a:off x="172255" y="180047"/>
            <a:ext cx="8211459" cy="533400"/>
          </a:xfrm>
        </p:spPr>
        <p:txBody>
          <a:bodyPr/>
          <a:lstStyle/>
          <a:p>
            <a:pPr eaLnBrk="1" hangingPunct="1"/>
            <a:r>
              <a:rPr lang="en-US" sz="1800" dirty="0" smtClean="0">
                <a:latin typeface="Arial" charset="0"/>
              </a:rPr>
              <a:t>Adding new components to </a:t>
            </a:r>
            <a:r>
              <a:rPr lang="en-US" sz="1800" dirty="0" err="1" smtClean="0">
                <a:latin typeface="Arial" charset="0"/>
              </a:rPr>
              <a:t>medCafe</a:t>
            </a:r>
            <a:r>
              <a:rPr lang="en-US" sz="1800" dirty="0" smtClean="0">
                <a:latin typeface="Arial" charset="0"/>
              </a:rPr>
              <a:t> is easy; to add data sources, steps are well defined </a:t>
            </a:r>
          </a:p>
        </p:txBody>
      </p:sp>
      <p:sp>
        <p:nvSpPr>
          <p:cNvPr id="38918" name="Content Placeholder 2"/>
          <p:cNvSpPr>
            <a:spLocks noGrp="1"/>
          </p:cNvSpPr>
          <p:nvPr>
            <p:ph idx="1"/>
          </p:nvPr>
        </p:nvSpPr>
        <p:spPr>
          <a:xfrm>
            <a:off x="279400" y="1804672"/>
            <a:ext cx="5168900" cy="4411187"/>
          </a:xfrm>
        </p:spPr>
        <p:txBody>
          <a:bodyPr/>
          <a:lstStyle/>
          <a:p>
            <a:pPr eaLnBrk="1" hangingPunct="1">
              <a:spcAft>
                <a:spcPct val="0"/>
              </a:spcAft>
            </a:pPr>
            <a:r>
              <a:rPr lang="en-US" sz="1800" dirty="0" smtClean="0"/>
              <a:t>Add New Component</a:t>
            </a:r>
          </a:p>
          <a:p>
            <a:pPr lvl="1" eaLnBrk="1" hangingPunct="1">
              <a:spcAft>
                <a:spcPct val="0"/>
              </a:spcAft>
            </a:pPr>
            <a:r>
              <a:rPr lang="en-US" sz="1600" b="0" dirty="0" smtClean="0"/>
              <a:t>Create and add a component + icon</a:t>
            </a:r>
          </a:p>
          <a:p>
            <a:pPr lvl="1" eaLnBrk="1" hangingPunct="1">
              <a:spcAft>
                <a:spcPct val="0"/>
              </a:spcAft>
            </a:pPr>
            <a:r>
              <a:rPr lang="en-US" sz="1600" b="0" dirty="0" smtClean="0"/>
              <a:t>Supply </a:t>
            </a:r>
            <a:r>
              <a:rPr lang="en-US" sz="1600" b="0" dirty="0" err="1" smtClean="0"/>
              <a:t>RESTful</a:t>
            </a:r>
            <a:r>
              <a:rPr lang="en-US" sz="1600" b="0" dirty="0" smtClean="0"/>
              <a:t> web URI for data</a:t>
            </a:r>
          </a:p>
          <a:p>
            <a:pPr lvl="1" eaLnBrk="1" hangingPunct="1">
              <a:spcAft>
                <a:spcPct val="0"/>
              </a:spcAft>
            </a:pPr>
            <a:endParaRPr lang="en-US" sz="1600" b="0" dirty="0" smtClean="0"/>
          </a:p>
          <a:p>
            <a:pPr eaLnBrk="1" hangingPunct="1">
              <a:spcAft>
                <a:spcPct val="0"/>
              </a:spcAft>
            </a:pPr>
            <a:r>
              <a:rPr lang="en-US" sz="1800" dirty="0" smtClean="0"/>
              <a:t>Add New Data Source</a:t>
            </a:r>
          </a:p>
          <a:p>
            <a:pPr lvl="1" eaLnBrk="1" hangingPunct="1">
              <a:spcAft>
                <a:spcPct val="0"/>
              </a:spcAft>
            </a:pPr>
            <a:r>
              <a:rPr lang="en-US" sz="1600" b="0" dirty="0" smtClean="0"/>
              <a:t>Determine if adaptor between </a:t>
            </a:r>
            <a:r>
              <a:rPr lang="en-US" sz="1600" b="0" dirty="0" err="1" smtClean="0"/>
              <a:t>hData</a:t>
            </a:r>
            <a:r>
              <a:rPr lang="en-US" sz="1600" b="0" dirty="0" smtClean="0"/>
              <a:t> and data source exists; if none exists, create adaptor to format target data source (</a:t>
            </a:r>
            <a:r>
              <a:rPr lang="en-US" sz="1600" b="0" dirty="0" err="1" smtClean="0"/>
              <a:t>hData</a:t>
            </a:r>
            <a:r>
              <a:rPr lang="en-US" sz="1600" b="0" dirty="0" smtClean="0"/>
              <a:t>)</a:t>
            </a:r>
          </a:p>
          <a:p>
            <a:pPr lvl="1" eaLnBrk="1" hangingPunct="1">
              <a:spcAft>
                <a:spcPct val="0"/>
              </a:spcAft>
            </a:pPr>
            <a:r>
              <a:rPr lang="en-US" sz="1600" b="0" dirty="0" smtClean="0"/>
              <a:t>Expose data source as </a:t>
            </a:r>
            <a:r>
              <a:rPr lang="en-US" sz="1600" b="0" dirty="0" err="1" smtClean="0"/>
              <a:t>RESTful</a:t>
            </a:r>
            <a:r>
              <a:rPr lang="en-US" sz="1600" b="0" dirty="0" smtClean="0"/>
              <a:t> service</a:t>
            </a:r>
          </a:p>
          <a:p>
            <a:pPr lvl="1" eaLnBrk="1" hangingPunct="1">
              <a:spcAft>
                <a:spcPct val="0"/>
              </a:spcAft>
            </a:pPr>
            <a:r>
              <a:rPr lang="en-US" sz="1600" b="0" dirty="0" smtClean="0"/>
              <a:t>Add </a:t>
            </a:r>
            <a:r>
              <a:rPr lang="en-US" sz="1600" b="0" dirty="0" err="1" smtClean="0"/>
              <a:t>RESTful</a:t>
            </a:r>
            <a:r>
              <a:rPr lang="en-US" sz="1600" b="0" dirty="0" smtClean="0"/>
              <a:t> URI to </a:t>
            </a:r>
            <a:r>
              <a:rPr lang="en-US" sz="1600" b="0" dirty="0" err="1" smtClean="0"/>
              <a:t>medCafe</a:t>
            </a:r>
            <a:endParaRPr lang="en-US" sz="1600" b="0" dirty="0" smtClean="0"/>
          </a:p>
          <a:p>
            <a:pPr lvl="2" eaLnBrk="1" hangingPunct="1">
              <a:spcAft>
                <a:spcPct val="0"/>
              </a:spcAft>
            </a:pPr>
            <a:r>
              <a:rPr lang="en-US" sz="1400" b="0" dirty="0" smtClean="0"/>
              <a:t>View through default component</a:t>
            </a:r>
          </a:p>
          <a:p>
            <a:pPr lvl="2" eaLnBrk="1" hangingPunct="1">
              <a:spcAft>
                <a:spcPct val="0"/>
              </a:spcAft>
            </a:pPr>
            <a:r>
              <a:rPr lang="en-US" sz="1400" b="0" dirty="0" smtClean="0"/>
              <a:t>View using existing component</a:t>
            </a:r>
          </a:p>
          <a:p>
            <a:pPr lvl="2" eaLnBrk="1" hangingPunct="1">
              <a:spcAft>
                <a:spcPct val="0"/>
              </a:spcAft>
            </a:pPr>
            <a:r>
              <a:rPr lang="en-US" sz="1400" b="0" dirty="0" smtClean="0"/>
              <a:t>Add new component</a:t>
            </a:r>
          </a:p>
          <a:p>
            <a:pPr lvl="2" eaLnBrk="1" hangingPunct="1">
              <a:spcAft>
                <a:spcPts val="400"/>
              </a:spcAft>
            </a:pPr>
            <a:endParaRPr lang="en-US" dirty="0" smtClean="0"/>
          </a:p>
          <a:p>
            <a:pPr lvl="1" eaLnBrk="1" hangingPunct="1"/>
            <a:endParaRPr lang="en-US" sz="1800" dirty="0" smtClean="0"/>
          </a:p>
          <a:p>
            <a:pPr eaLnBrk="1" hangingPunct="1"/>
            <a:endParaRPr lang="en-US" sz="1800" dirty="0" smtClean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264657" y="4203700"/>
            <a:ext cx="771144" cy="1081043"/>
          </a:xfrm>
          <a:prstGeom prst="rect">
            <a:avLst/>
          </a:prstGeom>
          <a:effectLst>
            <a:reflection blurRad="6350" stA="50000" endA="300" endPos="90000" dir="5400000" sy="-100000" algn="bl" rotWithShape="0"/>
          </a:effectLst>
        </p:spPr>
      </p:pic>
      <p:pic>
        <p:nvPicPr>
          <p:cNvPr id="12" name="Picture 11" descr="hData_logo.png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918200" y="3162300"/>
            <a:ext cx="1533525" cy="40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63500" dist="38100" dir="2700000" algn="tl" rotWithShape="0">
              <a:srgbClr val="000000">
                <a:alpha val="42999"/>
              </a:srgbClr>
            </a:outerShdw>
          </a:effectLst>
        </p:spPr>
      </p:pic>
      <p:cxnSp>
        <p:nvCxnSpPr>
          <p:cNvPr id="30" name="Straight Arrow Connector 29"/>
          <p:cNvCxnSpPr/>
          <p:nvPr/>
        </p:nvCxnSpPr>
        <p:spPr>
          <a:xfrm rot="5400000">
            <a:off x="6338094" y="3886203"/>
            <a:ext cx="621507" cy="13494"/>
          </a:xfrm>
          <a:prstGeom prst="straightConnector1">
            <a:avLst/>
          </a:prstGeom>
          <a:ln w="38100" cap="flat">
            <a:solidFill>
              <a:schemeClr val="tx2">
                <a:lumMod val="60000"/>
                <a:lumOff val="40000"/>
              </a:schemeClr>
            </a:solidFill>
            <a:round/>
            <a:headEnd type="arrow"/>
            <a:tailEnd type="none"/>
          </a:ln>
          <a:effectLst>
            <a:outerShdw blurRad="40000" dist="50800" dir="5400000" rotWithShape="0">
              <a:srgbClr val="000000">
                <a:alpha val="380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  <a:bevelB/>
          </a:sp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3" name="Picture 32" descr="question.png"/>
          <p:cNvPicPr>
            <a:picLocks noChangeAspect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8064500" y="1270000"/>
            <a:ext cx="744538" cy="876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4" name="Plus 33"/>
          <p:cNvSpPr>
            <a:spLocks/>
          </p:cNvSpPr>
          <p:nvPr/>
        </p:nvSpPr>
        <p:spPr bwMode="auto">
          <a:xfrm>
            <a:off x="7734300" y="1485900"/>
            <a:ext cx="304800" cy="342900"/>
          </a:xfrm>
          <a:custGeom>
            <a:avLst/>
            <a:gdLst>
              <a:gd name="T0" fmla="*/ 264399 w 304800"/>
              <a:gd name="T1" fmla="*/ 171450 h 342900"/>
              <a:gd name="T2" fmla="*/ 152400 w 304800"/>
              <a:gd name="T3" fmla="*/ 297449 h 342900"/>
              <a:gd name="T4" fmla="*/ 40401 w 304800"/>
              <a:gd name="T5" fmla="*/ 171450 h 342900"/>
              <a:gd name="T6" fmla="*/ 152400 w 304800"/>
              <a:gd name="T7" fmla="*/ 45451 h 342900"/>
              <a:gd name="T8" fmla="*/ 0 60000 65536"/>
              <a:gd name="T9" fmla="*/ 5898240 60000 65536"/>
              <a:gd name="T10" fmla="*/ 11796480 60000 65536"/>
              <a:gd name="T11" fmla="*/ 17694720 60000 65536"/>
              <a:gd name="T12" fmla="*/ 40401 w 304800"/>
              <a:gd name="T13" fmla="*/ 135606 h 342900"/>
              <a:gd name="T14" fmla="*/ 264399 w 304800"/>
              <a:gd name="T15" fmla="*/ 207294 h 3429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04800" h="342900">
                <a:moveTo>
                  <a:pt x="40401" y="135606"/>
                </a:moveTo>
                <a:lnTo>
                  <a:pt x="116556" y="135606"/>
                </a:lnTo>
                <a:lnTo>
                  <a:pt x="116556" y="45451"/>
                </a:lnTo>
                <a:lnTo>
                  <a:pt x="188244" y="45451"/>
                </a:lnTo>
                <a:lnTo>
                  <a:pt x="188244" y="135606"/>
                </a:lnTo>
                <a:lnTo>
                  <a:pt x="264399" y="135606"/>
                </a:lnTo>
                <a:lnTo>
                  <a:pt x="264399" y="207294"/>
                </a:lnTo>
                <a:lnTo>
                  <a:pt x="188244" y="207294"/>
                </a:lnTo>
                <a:lnTo>
                  <a:pt x="188244" y="297449"/>
                </a:lnTo>
                <a:lnTo>
                  <a:pt x="116556" y="297449"/>
                </a:lnTo>
                <a:lnTo>
                  <a:pt x="116556" y="207294"/>
                </a:lnTo>
                <a:lnTo>
                  <a:pt x="40401" y="207294"/>
                </a:lnTo>
                <a:close/>
              </a:path>
            </a:pathLst>
          </a:custGeom>
          <a:solidFill>
            <a:srgbClr val="2970FF"/>
          </a:solidFill>
          <a:ln w="9525" cap="flat" cmpd="sng">
            <a:solidFill>
              <a:srgbClr val="FCC793"/>
            </a:solidFill>
            <a:prstDash val="solid"/>
            <a:round/>
            <a:headEnd/>
            <a:tailEnd/>
          </a:ln>
          <a:effectLst>
            <a:outerShdw blurRad="635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/>
          <a:p>
            <a:pPr>
              <a:defRPr/>
            </a:pPr>
            <a:endParaRPr lang="en-US">
              <a:latin typeface="Arial" pitchFamily="-112" charset="0"/>
              <a:ea typeface="Arial" pitchFamily="-112" charset="0"/>
              <a:cs typeface="Arial" pitchFamily="-112" charset="0"/>
            </a:endParaRPr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842250" y="4222750"/>
            <a:ext cx="816345" cy="1047750"/>
          </a:xfrm>
          <a:prstGeom prst="rect">
            <a:avLst/>
          </a:prstGeom>
          <a:effectLst>
            <a:reflection stA="50000" endPos="75000" dist="12700" dir="5400000" sy="-100000" algn="bl" rotWithShape="0"/>
          </a:effectLst>
        </p:spPr>
      </p:pic>
      <p:cxnSp>
        <p:nvCxnSpPr>
          <p:cNvPr id="37" name="Straight Arrow Connector 36"/>
          <p:cNvCxnSpPr>
            <a:stCxn id="10" idx="3"/>
            <a:endCxn id="36" idx="1"/>
          </p:cNvCxnSpPr>
          <p:nvPr/>
        </p:nvCxnSpPr>
        <p:spPr>
          <a:xfrm>
            <a:off x="7035801" y="4744222"/>
            <a:ext cx="806449" cy="2403"/>
          </a:xfrm>
          <a:prstGeom prst="straightConnector1">
            <a:avLst/>
          </a:prstGeom>
          <a:ln w="38100" cap="flat">
            <a:solidFill>
              <a:schemeClr val="tx2">
                <a:lumMod val="60000"/>
                <a:lumOff val="40000"/>
              </a:schemeClr>
            </a:solidFill>
            <a:round/>
            <a:headEnd type="arrow"/>
            <a:tailEnd type="none"/>
          </a:ln>
          <a:effectLst>
            <a:outerShdw blurRad="40000" dist="50800" dir="5400000" rotWithShape="0">
              <a:srgbClr val="000000">
                <a:alpha val="380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  <a:bevelB/>
          </a:sp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926" name="TextBox 39"/>
          <p:cNvSpPr txBox="1">
            <a:spLocks noChangeArrowheads="1"/>
          </p:cNvSpPr>
          <p:nvPr/>
        </p:nvSpPr>
        <p:spPr bwMode="auto">
          <a:xfrm>
            <a:off x="7721600" y="5486400"/>
            <a:ext cx="1152525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Data source</a:t>
            </a:r>
          </a:p>
        </p:txBody>
      </p:sp>
      <p:sp>
        <p:nvSpPr>
          <p:cNvPr id="38927" name="TextBox 40"/>
          <p:cNvSpPr txBox="1">
            <a:spLocks noChangeArrowheads="1"/>
          </p:cNvSpPr>
          <p:nvPr/>
        </p:nvSpPr>
        <p:spPr bwMode="auto">
          <a:xfrm>
            <a:off x="6223000" y="5372100"/>
            <a:ext cx="81280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Adaptor</a:t>
            </a:r>
          </a:p>
        </p:txBody>
      </p:sp>
      <p:sp>
        <p:nvSpPr>
          <p:cNvPr id="38928" name="TextBox 15"/>
          <p:cNvSpPr txBox="1">
            <a:spLocks noChangeArrowheads="1"/>
          </p:cNvSpPr>
          <p:nvPr/>
        </p:nvSpPr>
        <p:spPr bwMode="auto">
          <a:xfrm>
            <a:off x="1063732" y="6467296"/>
            <a:ext cx="210666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dirty="0"/>
              <a:t>URI = Uniform Resource Identifier</a:t>
            </a:r>
          </a:p>
        </p:txBody>
      </p:sp>
      <p:cxnSp>
        <p:nvCxnSpPr>
          <p:cNvPr id="17" name="Straight Connector 16"/>
          <p:cNvCxnSpPr/>
          <p:nvPr/>
        </p:nvCxnSpPr>
        <p:spPr bwMode="auto">
          <a:xfrm>
            <a:off x="261938" y="942975"/>
            <a:ext cx="8489950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itle 1"/>
          <p:cNvSpPr txBox="1">
            <a:spLocks/>
          </p:cNvSpPr>
          <p:nvPr/>
        </p:nvSpPr>
        <p:spPr bwMode="auto">
          <a:xfrm>
            <a:off x="290998" y="1281862"/>
            <a:ext cx="52324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charset="0"/>
                <a:ea typeface="Arial" pitchFamily="-112" charset="0"/>
                <a:cs typeface="+mj-cs"/>
              </a:rPr>
              <a:t>Steps to Add Components</a:t>
            </a:r>
            <a:r>
              <a:rPr kumimoji="0" lang="en-US" sz="1800" b="1" i="0" u="none" strike="noStrike" kern="0" cap="none" spc="0" normalizeH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charset="0"/>
                <a:ea typeface="Arial" pitchFamily="-112" charset="0"/>
                <a:cs typeface="+mj-cs"/>
              </a:rPr>
              <a:t> </a:t>
            </a: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charset="0"/>
                <a:ea typeface="Arial" pitchFamily="-112" charset="0"/>
                <a:cs typeface="+mj-cs"/>
              </a:rPr>
              <a:t>and Data Sources </a:t>
            </a:r>
          </a:p>
        </p:txBody>
      </p:sp>
      <p:sp>
        <p:nvSpPr>
          <p:cNvPr id="19" name="Rectangle 22"/>
          <p:cNvSpPr>
            <a:spLocks noChangeArrowheads="1"/>
          </p:cNvSpPr>
          <p:nvPr/>
        </p:nvSpPr>
        <p:spPr bwMode="auto">
          <a:xfrm>
            <a:off x="316269" y="97432"/>
            <a:ext cx="231775" cy="107950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/>
        </p:spPr>
        <p:txBody>
          <a:bodyPr lIns="46038" tIns="46038" rIns="46038" bIns="46038" anchor="ctr"/>
          <a:lstStyle/>
          <a:p>
            <a:pPr marL="115888" indent="-115888">
              <a:lnSpc>
                <a:spcPct val="90000"/>
              </a:lnSpc>
              <a:buFontTx/>
              <a:buChar char="•"/>
            </a:pPr>
            <a:endParaRPr lang="en-US" sz="1800" b="0" dirty="0"/>
          </a:p>
        </p:txBody>
      </p:sp>
      <p:sp>
        <p:nvSpPr>
          <p:cNvPr id="20" name="Rectangle 22"/>
          <p:cNvSpPr>
            <a:spLocks noChangeArrowheads="1"/>
          </p:cNvSpPr>
          <p:nvPr/>
        </p:nvSpPr>
        <p:spPr bwMode="auto">
          <a:xfrm>
            <a:off x="611169" y="97432"/>
            <a:ext cx="231775" cy="107950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/>
        </p:spPr>
        <p:txBody>
          <a:bodyPr lIns="46038" tIns="46038" rIns="46038" bIns="46038" anchor="ctr"/>
          <a:lstStyle/>
          <a:p>
            <a:pPr marL="115888" indent="-115888">
              <a:lnSpc>
                <a:spcPct val="90000"/>
              </a:lnSpc>
              <a:buFontTx/>
              <a:buChar char="•"/>
            </a:pPr>
            <a:endParaRPr lang="en-US" sz="1800" b="0" dirty="0"/>
          </a:p>
        </p:txBody>
      </p:sp>
      <p:sp>
        <p:nvSpPr>
          <p:cNvPr id="21" name="Rectangle 22"/>
          <p:cNvSpPr>
            <a:spLocks noChangeArrowheads="1"/>
          </p:cNvSpPr>
          <p:nvPr/>
        </p:nvSpPr>
        <p:spPr bwMode="auto">
          <a:xfrm>
            <a:off x="894194" y="97432"/>
            <a:ext cx="231775" cy="10795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/>
        </p:spPr>
        <p:txBody>
          <a:bodyPr lIns="46038" tIns="46038" rIns="46038" bIns="46038" anchor="ctr"/>
          <a:lstStyle/>
          <a:p>
            <a:pPr marL="115888" indent="-115888">
              <a:lnSpc>
                <a:spcPct val="90000"/>
              </a:lnSpc>
              <a:buFontTx/>
              <a:buChar char="•"/>
            </a:pPr>
            <a:endParaRPr lang="en-US" sz="1800" b="0" dirty="0"/>
          </a:p>
        </p:txBody>
      </p:sp>
      <p:sp>
        <p:nvSpPr>
          <p:cNvPr id="22" name="Rectangle 21"/>
          <p:cNvSpPr/>
          <p:nvPr/>
        </p:nvSpPr>
        <p:spPr bwMode="auto">
          <a:xfrm>
            <a:off x="257092" y="69154"/>
            <a:ext cx="1536539" cy="206274"/>
          </a:xfrm>
          <a:prstGeom prst="rect">
            <a:avLst/>
          </a:prstGeom>
          <a:noFill/>
          <a:ln w="127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3" name="Rectangle 22"/>
          <p:cNvSpPr>
            <a:spLocks noChangeArrowheads="1"/>
          </p:cNvSpPr>
          <p:nvPr/>
        </p:nvSpPr>
        <p:spPr bwMode="auto">
          <a:xfrm>
            <a:off x="1187270" y="97432"/>
            <a:ext cx="231775" cy="10795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/>
        </p:spPr>
        <p:txBody>
          <a:bodyPr lIns="46038" tIns="46038" rIns="46038" bIns="46038" anchor="ctr"/>
          <a:lstStyle/>
          <a:p>
            <a:pPr marL="115888" indent="-115888">
              <a:lnSpc>
                <a:spcPct val="90000"/>
              </a:lnSpc>
              <a:buFontTx/>
              <a:buChar char="•"/>
            </a:pPr>
            <a:endParaRPr lang="en-US" sz="1800" b="0" dirty="0"/>
          </a:p>
        </p:txBody>
      </p:sp>
      <p:sp>
        <p:nvSpPr>
          <p:cNvPr id="24" name="Rectangle 22"/>
          <p:cNvSpPr>
            <a:spLocks noChangeArrowheads="1"/>
          </p:cNvSpPr>
          <p:nvPr/>
        </p:nvSpPr>
        <p:spPr bwMode="auto">
          <a:xfrm>
            <a:off x="1468623" y="97432"/>
            <a:ext cx="231775" cy="10795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/>
        </p:spPr>
        <p:txBody>
          <a:bodyPr lIns="46038" tIns="46038" rIns="46038" bIns="46038" anchor="ctr"/>
          <a:lstStyle/>
          <a:p>
            <a:pPr marL="115888" indent="-115888">
              <a:lnSpc>
                <a:spcPct val="90000"/>
              </a:lnSpc>
              <a:buFontTx/>
              <a:buChar char="•"/>
            </a:pPr>
            <a:endParaRPr lang="en-US" sz="1800" b="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4" descr="http://www.providersedge.com/images/doctors_with_laptop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174707" y="1626429"/>
            <a:ext cx="1205202" cy="1291423"/>
          </a:xfrm>
          <a:prstGeom prst="rect">
            <a:avLst/>
          </a:prstGeom>
          <a:noFill/>
        </p:spPr>
      </p:pic>
      <p:sp>
        <p:nvSpPr>
          <p:cNvPr id="28" name="Content Placeholder 2"/>
          <p:cNvSpPr txBox="1">
            <a:spLocks/>
          </p:cNvSpPr>
          <p:nvPr/>
        </p:nvSpPr>
        <p:spPr bwMode="auto">
          <a:xfrm>
            <a:off x="212776" y="1808253"/>
            <a:ext cx="3660581" cy="18493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92100" marR="0" lvl="0" indent="-2921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400"/>
              </a:spcAft>
              <a:buClr>
                <a:srgbClr val="2970FF"/>
              </a:buClr>
              <a:buSzPct val="120000"/>
              <a:tabLst/>
              <a:defRPr/>
            </a:pPr>
            <a:endParaRPr kumimoji="0" lang="en-US" b="1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latin typeface="+mn-lt"/>
              <a:ea typeface="Arial" pitchFamily="-112" charset="0"/>
              <a:cs typeface="+mn-cs"/>
            </a:endParaRPr>
          </a:p>
          <a:p>
            <a:pPr marL="292100" marR="0" lvl="0" indent="-2921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400"/>
              </a:spcAft>
              <a:buClr>
                <a:srgbClr val="2970FF"/>
              </a:buClr>
              <a:buSzPct val="120000"/>
              <a:buFont typeface="Wingdings" pitchFamily="-112" charset="2"/>
              <a:buChar char="§"/>
              <a:tabLst/>
              <a:defRPr/>
            </a:pPr>
            <a:r>
              <a:rPr kumimoji="0" lang="en-US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Arial" pitchFamily="-112" charset="0"/>
                <a:cs typeface="+mn-cs"/>
              </a:rPr>
              <a:t>Rapidly compose patient record </a:t>
            </a:r>
          </a:p>
          <a:p>
            <a:pPr marL="292100" marR="0" lvl="0" indent="-2921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400"/>
              </a:spcAft>
              <a:buClr>
                <a:srgbClr val="2970FF"/>
              </a:buClr>
              <a:buSzPct val="120000"/>
              <a:buFont typeface="Wingdings" pitchFamily="-112" charset="2"/>
              <a:buChar char="§"/>
              <a:tabLst/>
              <a:defRPr/>
            </a:pPr>
            <a:r>
              <a:rPr kumimoji="0" lang="en-US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Arial" pitchFamily="-112" charset="0"/>
                <a:cs typeface="+mn-cs"/>
              </a:rPr>
              <a:t>Display most pertinent data first</a:t>
            </a:r>
          </a:p>
          <a:p>
            <a:pPr marL="292100" marR="0" lvl="0" indent="-2921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400"/>
              </a:spcAft>
              <a:buClr>
                <a:srgbClr val="2970FF"/>
              </a:buClr>
              <a:buSzPct val="120000"/>
              <a:buFont typeface="Wingdings" pitchFamily="-112" charset="2"/>
              <a:buChar char="§"/>
              <a:tabLst/>
              <a:defRPr/>
            </a:pPr>
            <a:r>
              <a:rPr kumimoji="0" lang="en-US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Arial" pitchFamily="-112" charset="0"/>
                <a:cs typeface="+mn-cs"/>
              </a:rPr>
              <a:t>Adapt to patient circumstance</a:t>
            </a:r>
          </a:p>
          <a:p>
            <a:pPr marL="292100" marR="0" lvl="0" indent="-2921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400"/>
              </a:spcAft>
              <a:buClr>
                <a:srgbClr val="2970FF"/>
              </a:buClr>
              <a:buSzPct val="120000"/>
              <a:buFont typeface="Wingdings" pitchFamily="-112" charset="2"/>
              <a:buChar char="§"/>
              <a:tabLst/>
              <a:defRPr/>
            </a:pPr>
            <a:r>
              <a:rPr kumimoji="0" lang="en-US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Arial" pitchFamily="-112" charset="0"/>
                <a:cs typeface="+mn-cs"/>
              </a:rPr>
              <a:t>Save state of record to</a:t>
            </a:r>
            <a:r>
              <a:rPr kumimoji="0" lang="en-US" b="1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Arial" pitchFamily="-112" charset="0"/>
                <a:cs typeface="+mn-cs"/>
              </a:rPr>
              <a:t> reduce time</a:t>
            </a:r>
            <a:endParaRPr kumimoji="0" lang="en-US" b="1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latin typeface="+mn-lt"/>
              <a:ea typeface="Arial" pitchFamily="-112" charset="0"/>
              <a:cs typeface="+mn-cs"/>
            </a:endParaRPr>
          </a:p>
          <a:p>
            <a:pPr marL="292100" marR="0" lvl="0" indent="-2921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400"/>
              </a:spcAft>
              <a:buClr>
                <a:srgbClr val="2970FF"/>
              </a:buClr>
              <a:buSzPct val="120000"/>
              <a:buFont typeface="Wingdings" pitchFamily="-112" charset="2"/>
              <a:buChar char="§"/>
              <a:tabLst/>
              <a:defRPr/>
            </a:pPr>
            <a:r>
              <a:rPr kumimoji="0" lang="en-US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Arial" pitchFamily="-112" charset="0"/>
                <a:cs typeface="+mn-cs"/>
              </a:rPr>
              <a:t>Design new components</a:t>
            </a:r>
          </a:p>
          <a:p>
            <a:pPr marL="292100" marR="0" lvl="0" indent="-2921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400"/>
              </a:spcAft>
              <a:buClr>
                <a:srgbClr val="2970FF"/>
              </a:buClr>
              <a:buSzPct val="120000"/>
              <a:buFont typeface="Wingdings" pitchFamily="-112" charset="2"/>
              <a:buChar char="§"/>
              <a:tabLst/>
              <a:defRPr/>
            </a:pPr>
            <a:r>
              <a:rPr kumimoji="0" lang="en-US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Arial" pitchFamily="-112" charset="0"/>
                <a:cs typeface="+mn-cs"/>
              </a:rPr>
              <a:t>View data from multiple data sources </a:t>
            </a:r>
          </a:p>
          <a:p>
            <a:pPr marL="684213" marR="0" lvl="1" indent="-227013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400"/>
              </a:spcAft>
              <a:buClr>
                <a:srgbClr val="2970FF"/>
              </a:buClr>
              <a:buSzTx/>
              <a:buFontTx/>
              <a:buNone/>
              <a:tabLst/>
              <a:defRPr/>
            </a:pPr>
            <a:endParaRPr kumimoji="0" lang="en-US" b="1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latin typeface="+mn-lt"/>
              <a:ea typeface="Arial" pitchFamily="-112" charset="0"/>
              <a:cs typeface="+mn-cs"/>
            </a:endParaRPr>
          </a:p>
          <a:p>
            <a:pPr marL="292100" marR="0" lvl="0" indent="-2921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400"/>
              </a:spcAft>
              <a:buClr>
                <a:srgbClr val="2970FF"/>
              </a:buClr>
              <a:buSzPct val="120000"/>
              <a:buFont typeface="Wingdings" pitchFamily="-112" charset="2"/>
              <a:buNone/>
              <a:tabLst/>
              <a:defRPr/>
            </a:pPr>
            <a:endParaRPr kumimoji="0" lang="en-US" b="1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latin typeface="+mn-lt"/>
              <a:ea typeface="Arial" pitchFamily="-112" charset="0"/>
              <a:cs typeface="+mn-cs"/>
            </a:endParaRPr>
          </a:p>
          <a:p>
            <a:pPr marL="292100" marR="0" lvl="0" indent="-2921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400"/>
              </a:spcAft>
              <a:buClr>
                <a:srgbClr val="2970FF"/>
              </a:buClr>
              <a:buSzPct val="120000"/>
              <a:buFont typeface="Wingdings" pitchFamily="-112" charset="2"/>
              <a:buChar char="§"/>
              <a:tabLst/>
              <a:defRPr/>
            </a:pPr>
            <a:endParaRPr kumimoji="0" lang="en-US" b="1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latin typeface="+mn-lt"/>
              <a:ea typeface="Arial" pitchFamily="-112" charset="0"/>
              <a:cs typeface="+mn-cs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95902" y="1715783"/>
            <a:ext cx="20445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tx2"/>
                </a:solidFill>
              </a:rPr>
              <a:t>User Perspective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30" name="Content Placeholder 2"/>
          <p:cNvSpPr>
            <a:spLocks noGrp="1"/>
          </p:cNvSpPr>
          <p:nvPr>
            <p:ph idx="1"/>
          </p:nvPr>
        </p:nvSpPr>
        <p:spPr>
          <a:xfrm>
            <a:off x="4664468" y="2311688"/>
            <a:ext cx="4294598" cy="1562564"/>
          </a:xfrm>
        </p:spPr>
        <p:txBody>
          <a:bodyPr/>
          <a:lstStyle/>
          <a:p>
            <a:pPr eaLnBrk="1" hangingPunct="1">
              <a:lnSpc>
                <a:spcPct val="100000"/>
              </a:lnSpc>
              <a:spcAft>
                <a:spcPts val="400"/>
              </a:spcAft>
              <a:buNone/>
            </a:pPr>
            <a:endParaRPr lang="en-US" sz="1400" dirty="0" smtClean="0"/>
          </a:p>
          <a:p>
            <a:pPr eaLnBrk="1" hangingPunct="1">
              <a:lnSpc>
                <a:spcPct val="100000"/>
              </a:lnSpc>
              <a:spcAft>
                <a:spcPts val="400"/>
              </a:spcAft>
            </a:pPr>
            <a:r>
              <a:rPr lang="en-US" sz="1400" dirty="0" smtClean="0"/>
              <a:t>Open Source framework </a:t>
            </a:r>
          </a:p>
          <a:p>
            <a:pPr eaLnBrk="1" hangingPunct="1">
              <a:lnSpc>
                <a:spcPct val="100000"/>
              </a:lnSpc>
              <a:spcAft>
                <a:spcPts val="400"/>
              </a:spcAft>
            </a:pPr>
            <a:r>
              <a:rPr lang="en-US" sz="1400" dirty="0" smtClean="0"/>
              <a:t>Build new capability as envisioned by users</a:t>
            </a:r>
          </a:p>
          <a:p>
            <a:pPr eaLnBrk="1" hangingPunct="1">
              <a:lnSpc>
                <a:spcPct val="100000"/>
              </a:lnSpc>
              <a:spcAft>
                <a:spcPts val="400"/>
              </a:spcAft>
            </a:pPr>
            <a:r>
              <a:rPr lang="en-US" sz="1400" dirty="0" smtClean="0"/>
              <a:t>Enhance existing components to user needs</a:t>
            </a:r>
          </a:p>
          <a:p>
            <a:pPr eaLnBrk="1" hangingPunct="1">
              <a:lnSpc>
                <a:spcPct val="100000"/>
              </a:lnSpc>
              <a:spcAft>
                <a:spcPts val="400"/>
              </a:spcAft>
            </a:pPr>
            <a:r>
              <a:rPr lang="en-US" sz="1400" dirty="0" smtClean="0"/>
              <a:t>Build on existing </a:t>
            </a:r>
            <a:r>
              <a:rPr lang="en-US" sz="1400" dirty="0" err="1" smtClean="0"/>
              <a:t>JQuery</a:t>
            </a:r>
            <a:r>
              <a:rPr lang="en-US" sz="1400" dirty="0" smtClean="0"/>
              <a:t> interface plug-ins</a:t>
            </a:r>
          </a:p>
          <a:p>
            <a:pPr lvl="1" eaLnBrk="1" hangingPunct="1">
              <a:lnSpc>
                <a:spcPct val="100000"/>
              </a:lnSpc>
              <a:spcAft>
                <a:spcPts val="400"/>
              </a:spcAft>
            </a:pPr>
            <a:endParaRPr lang="en-US" sz="1400" dirty="0" smtClean="0"/>
          </a:p>
          <a:p>
            <a:pPr lvl="1" eaLnBrk="1" hangingPunct="1">
              <a:lnSpc>
                <a:spcPct val="100000"/>
              </a:lnSpc>
              <a:spcAft>
                <a:spcPts val="400"/>
              </a:spcAft>
              <a:buFontTx/>
              <a:buNone/>
            </a:pPr>
            <a:endParaRPr lang="en-US" sz="1400" dirty="0" smtClean="0"/>
          </a:p>
          <a:p>
            <a:pPr eaLnBrk="1" hangingPunct="1">
              <a:lnSpc>
                <a:spcPct val="100000"/>
              </a:lnSpc>
              <a:spcAft>
                <a:spcPts val="400"/>
              </a:spcAft>
              <a:buFont typeface="Wingdings" pitchFamily="-112" charset="2"/>
              <a:buNone/>
            </a:pPr>
            <a:endParaRPr lang="en-US" sz="1400" dirty="0" smtClean="0"/>
          </a:p>
          <a:p>
            <a:pPr eaLnBrk="1" hangingPunct="1">
              <a:lnSpc>
                <a:spcPct val="100000"/>
              </a:lnSpc>
              <a:spcAft>
                <a:spcPts val="400"/>
              </a:spcAft>
            </a:pPr>
            <a:endParaRPr lang="en-US" sz="1400" dirty="0" smtClean="0"/>
          </a:p>
        </p:txBody>
      </p:sp>
      <p:sp>
        <p:nvSpPr>
          <p:cNvPr id="31" name="TextBox 30"/>
          <p:cNvSpPr txBox="1"/>
          <p:nvPr/>
        </p:nvSpPr>
        <p:spPr>
          <a:xfrm>
            <a:off x="5197012" y="2063386"/>
            <a:ext cx="15719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tx2"/>
                </a:solidFill>
              </a:rPr>
              <a:t>Developer Perspective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32" name="Content Placeholder 2"/>
          <p:cNvSpPr txBox="1">
            <a:spLocks/>
          </p:cNvSpPr>
          <p:nvPr/>
        </p:nvSpPr>
        <p:spPr bwMode="auto">
          <a:xfrm>
            <a:off x="1417833" y="4569369"/>
            <a:ext cx="6493268" cy="1636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92100" marR="0" lvl="0" indent="-2921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400"/>
              </a:spcAft>
              <a:buClr>
                <a:srgbClr val="2970FF"/>
              </a:buClr>
              <a:buSzPct val="120000"/>
              <a:buFont typeface="Wingdings" pitchFamily="-112" charset="2"/>
              <a:buChar char="§"/>
              <a:tabLst/>
              <a:defRPr/>
            </a:pPr>
            <a:r>
              <a:rPr kumimoji="0" lang="en-US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Arial" pitchFamily="-112" charset="0"/>
                <a:cs typeface="+mn-cs"/>
              </a:rPr>
              <a:t>Build the framework to practice’s needs</a:t>
            </a:r>
          </a:p>
          <a:p>
            <a:pPr marL="292100" marR="0" lvl="0" indent="-2921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400"/>
              </a:spcAft>
              <a:buClr>
                <a:srgbClr val="2970FF"/>
              </a:buClr>
              <a:buSzPct val="120000"/>
              <a:buFont typeface="Wingdings" pitchFamily="-112" charset="2"/>
              <a:buChar char="§"/>
              <a:tabLst/>
              <a:defRPr/>
            </a:pPr>
            <a:r>
              <a:rPr kumimoji="0" lang="en-US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Arial" pitchFamily="-112" charset="0"/>
                <a:cs typeface="+mn-cs"/>
              </a:rPr>
              <a:t>Start small, grow functionality over time</a:t>
            </a:r>
          </a:p>
          <a:p>
            <a:pPr marL="292100" marR="0" lvl="0" indent="-2921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400"/>
              </a:spcAft>
              <a:buClr>
                <a:srgbClr val="2970FF"/>
              </a:buClr>
              <a:buSzPct val="120000"/>
              <a:buFont typeface="Wingdings" pitchFamily="-112" charset="2"/>
              <a:buChar char="§"/>
              <a:tabLst/>
              <a:defRPr/>
            </a:pPr>
            <a:r>
              <a:rPr kumimoji="0" lang="en-US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Arial" pitchFamily="-112" charset="0"/>
                <a:cs typeface="+mn-cs"/>
              </a:rPr>
              <a:t>Add new data sources as they become available</a:t>
            </a:r>
          </a:p>
          <a:p>
            <a:pPr marL="292100" marR="0" lvl="0" indent="-2921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400"/>
              </a:spcAft>
              <a:buClr>
                <a:srgbClr val="2970FF"/>
              </a:buClr>
              <a:buSzPct val="120000"/>
              <a:buFont typeface="Wingdings" pitchFamily="-112" charset="2"/>
              <a:buChar char="§"/>
              <a:tabLst/>
              <a:defRPr/>
            </a:pPr>
            <a:r>
              <a:rPr kumimoji="0" lang="en-US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Arial" pitchFamily="-112" charset="0"/>
                <a:cs typeface="+mn-cs"/>
              </a:rPr>
              <a:t>Design new components as new capabilities are envisioned</a:t>
            </a:r>
          </a:p>
          <a:p>
            <a:pPr marL="292100" marR="0" lvl="0" indent="-2921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400"/>
              </a:spcAft>
              <a:buClr>
                <a:srgbClr val="2970FF"/>
              </a:buClr>
              <a:buSzPct val="120000"/>
              <a:buFont typeface="Wingdings" pitchFamily="-112" charset="2"/>
              <a:buChar char="§"/>
              <a:tabLst/>
              <a:defRPr/>
            </a:pPr>
            <a:r>
              <a:rPr kumimoji="0" lang="en-US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Arial" pitchFamily="-112" charset="0"/>
                <a:cs typeface="+mn-cs"/>
              </a:rPr>
              <a:t>Adapt to changing practice circumstances</a:t>
            </a:r>
          </a:p>
          <a:p>
            <a:pPr marL="292100" marR="0" lvl="0" indent="-2921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400"/>
              </a:spcAft>
              <a:buClr>
                <a:srgbClr val="2970FF"/>
              </a:buClr>
              <a:buSzPct val="120000"/>
              <a:buFont typeface="Wingdings" pitchFamily="-112" charset="2"/>
              <a:buChar char="§"/>
              <a:tabLst/>
              <a:defRPr/>
            </a:pPr>
            <a:r>
              <a:rPr kumimoji="0" lang="en-US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Arial" pitchFamily="-112" charset="0"/>
                <a:cs typeface="+mn-cs"/>
              </a:rPr>
              <a:t>Framework allows for ease of system evolution and Best of Breed</a:t>
            </a:r>
          </a:p>
          <a:p>
            <a:pPr marL="292100" marR="0" lvl="0" indent="-2921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400"/>
              </a:spcAft>
              <a:buClr>
                <a:srgbClr val="2970FF"/>
              </a:buClr>
              <a:buSzPct val="120000"/>
              <a:buFont typeface="Wingdings" pitchFamily="-112" charset="2"/>
              <a:buNone/>
              <a:tabLst/>
              <a:defRPr/>
            </a:pPr>
            <a:endParaRPr kumimoji="0" lang="en-US" b="1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Arial" pitchFamily="-112" charset="0"/>
              <a:cs typeface="+mn-cs"/>
            </a:endParaRPr>
          </a:p>
          <a:p>
            <a:pPr marL="292100" marR="0" lvl="0" indent="-2921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400"/>
              </a:spcAft>
              <a:buClr>
                <a:srgbClr val="2970FF"/>
              </a:buClr>
              <a:buSzPct val="120000"/>
              <a:buFont typeface="Wingdings" pitchFamily="-112" charset="2"/>
              <a:buChar char="§"/>
              <a:tabLst/>
              <a:defRPr/>
            </a:pPr>
            <a:endParaRPr kumimoji="0" lang="en-US" b="1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Arial" pitchFamily="-112" charset="0"/>
              <a:cs typeface="+mn-cs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530882" y="4003489"/>
            <a:ext cx="15719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tx2"/>
                </a:solidFill>
              </a:rPr>
              <a:t>Administrator Perspective</a:t>
            </a:r>
            <a:endParaRPr lang="en-US" b="1" dirty="0">
              <a:solidFill>
                <a:schemeClr val="tx2"/>
              </a:solidFill>
            </a:endParaRPr>
          </a:p>
        </p:txBody>
      </p:sp>
      <p:pic>
        <p:nvPicPr>
          <p:cNvPr id="36" name="Picture 2" descr="http://img.ezinemark.com/imagemanager2/files/30000234/2010/06/medical_records_clerk_job_description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246684" y="4294595"/>
            <a:ext cx="1345116" cy="1012528"/>
          </a:xfrm>
          <a:prstGeom prst="rect">
            <a:avLst/>
          </a:prstGeom>
          <a:noFill/>
        </p:spPr>
      </p:pic>
      <p:pic>
        <p:nvPicPr>
          <p:cNvPr id="38" name="Picture 13" descr="caasd_lab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290897" y="1898949"/>
            <a:ext cx="1228958" cy="815529"/>
          </a:xfrm>
          <a:prstGeom prst="rect">
            <a:avLst/>
          </a:prstGeom>
          <a:noFill/>
          <a:ln w="9525">
            <a:solidFill>
              <a:srgbClr val="FF99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39" name="Straight Connector 38"/>
          <p:cNvCxnSpPr/>
          <p:nvPr/>
        </p:nvCxnSpPr>
        <p:spPr bwMode="auto">
          <a:xfrm>
            <a:off x="261938" y="908050"/>
            <a:ext cx="8489950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Title 1"/>
          <p:cNvSpPr txBox="1">
            <a:spLocks/>
          </p:cNvSpPr>
          <p:nvPr/>
        </p:nvSpPr>
        <p:spPr bwMode="auto">
          <a:xfrm>
            <a:off x="206341" y="216616"/>
            <a:ext cx="8896563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hangingPunct="0">
              <a:lnSpc>
                <a:spcPts val="2500"/>
              </a:lnSpc>
              <a:buClr>
                <a:srgbClr val="FDAA03"/>
              </a:buClr>
            </a:pPr>
            <a:r>
              <a:rPr lang="en-US" sz="1800" b="1" dirty="0" smtClean="0">
                <a:solidFill>
                  <a:schemeClr val="tx2"/>
                </a:solidFill>
              </a:rPr>
              <a:t>In summary, </a:t>
            </a:r>
            <a:r>
              <a:rPr lang="en-US" sz="1800" b="1" dirty="0" err="1" smtClean="0">
                <a:solidFill>
                  <a:schemeClr val="tx2"/>
                </a:solidFill>
              </a:rPr>
              <a:t>medCafe</a:t>
            </a:r>
            <a:r>
              <a:rPr lang="en-US" sz="1800" b="1" dirty="0" smtClean="0">
                <a:solidFill>
                  <a:schemeClr val="tx2"/>
                </a:solidFill>
              </a:rPr>
              <a:t> enables clinicians to interact efficiently with patient records, and enables administrators and developers to meet clinicians’ needs </a:t>
            </a:r>
            <a:endParaRPr lang="en-US" sz="1800" b="1" dirty="0">
              <a:solidFill>
                <a:schemeClr val="tx2"/>
              </a:solidFill>
            </a:endParaRPr>
          </a:p>
        </p:txBody>
      </p:sp>
      <p:sp>
        <p:nvSpPr>
          <p:cNvPr id="42" name="Title 1"/>
          <p:cNvSpPr txBox="1">
            <a:spLocks/>
          </p:cNvSpPr>
          <p:nvPr/>
        </p:nvSpPr>
        <p:spPr bwMode="auto">
          <a:xfrm>
            <a:off x="2571657" y="1092167"/>
            <a:ext cx="4733252" cy="619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>
              <a:lnSpc>
                <a:spcPts val="3000"/>
              </a:lnSpc>
            </a:pPr>
            <a:r>
              <a:rPr lang="en-US" sz="1800" b="1" dirty="0" smtClean="0">
                <a:solidFill>
                  <a:srgbClr val="C00000"/>
                </a:solidFill>
              </a:rPr>
              <a:t>Perspectives on </a:t>
            </a:r>
            <a:r>
              <a:rPr lang="en-US" sz="1800" b="1" dirty="0" err="1" smtClean="0">
                <a:solidFill>
                  <a:srgbClr val="C00000"/>
                </a:solidFill>
              </a:rPr>
              <a:t>medCafe</a:t>
            </a:r>
            <a:r>
              <a:rPr lang="en-US" sz="1800" b="1" dirty="0">
                <a:solidFill>
                  <a:srgbClr val="C00000"/>
                </a:solidFill>
              </a:rPr>
              <a:t>		</a:t>
            </a:r>
          </a:p>
        </p:txBody>
      </p:sp>
      <p:sp>
        <p:nvSpPr>
          <p:cNvPr id="43" name="Rectangle 22"/>
          <p:cNvSpPr>
            <a:spLocks noChangeArrowheads="1"/>
          </p:cNvSpPr>
          <p:nvPr/>
        </p:nvSpPr>
        <p:spPr bwMode="auto">
          <a:xfrm>
            <a:off x="316269" y="97432"/>
            <a:ext cx="231775" cy="107950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/>
        </p:spPr>
        <p:txBody>
          <a:bodyPr lIns="46038" tIns="46038" rIns="46038" bIns="46038" anchor="ctr"/>
          <a:lstStyle/>
          <a:p>
            <a:pPr marL="115888" indent="-115888">
              <a:lnSpc>
                <a:spcPct val="90000"/>
              </a:lnSpc>
              <a:buFontTx/>
              <a:buChar char="•"/>
            </a:pPr>
            <a:endParaRPr lang="en-US" sz="1800" b="0" dirty="0"/>
          </a:p>
        </p:txBody>
      </p:sp>
      <p:sp>
        <p:nvSpPr>
          <p:cNvPr id="44" name="Rectangle 22"/>
          <p:cNvSpPr>
            <a:spLocks noChangeArrowheads="1"/>
          </p:cNvSpPr>
          <p:nvPr/>
        </p:nvSpPr>
        <p:spPr bwMode="auto">
          <a:xfrm>
            <a:off x="611169" y="97432"/>
            <a:ext cx="231775" cy="107950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/>
        </p:spPr>
        <p:txBody>
          <a:bodyPr lIns="46038" tIns="46038" rIns="46038" bIns="46038" anchor="ctr"/>
          <a:lstStyle/>
          <a:p>
            <a:pPr marL="115888" indent="-115888">
              <a:lnSpc>
                <a:spcPct val="90000"/>
              </a:lnSpc>
              <a:buFontTx/>
              <a:buChar char="•"/>
            </a:pPr>
            <a:endParaRPr lang="en-US" sz="1800" b="0" dirty="0"/>
          </a:p>
        </p:txBody>
      </p:sp>
      <p:sp>
        <p:nvSpPr>
          <p:cNvPr id="45" name="Rectangle 22"/>
          <p:cNvSpPr>
            <a:spLocks noChangeArrowheads="1"/>
          </p:cNvSpPr>
          <p:nvPr/>
        </p:nvSpPr>
        <p:spPr bwMode="auto">
          <a:xfrm>
            <a:off x="894194" y="97432"/>
            <a:ext cx="231775" cy="10795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/>
        </p:spPr>
        <p:txBody>
          <a:bodyPr lIns="46038" tIns="46038" rIns="46038" bIns="46038" anchor="ctr"/>
          <a:lstStyle/>
          <a:p>
            <a:pPr marL="115888" indent="-115888">
              <a:lnSpc>
                <a:spcPct val="90000"/>
              </a:lnSpc>
              <a:buFontTx/>
              <a:buChar char="•"/>
            </a:pPr>
            <a:endParaRPr lang="en-US" sz="1800" b="0" dirty="0"/>
          </a:p>
        </p:txBody>
      </p:sp>
      <p:sp>
        <p:nvSpPr>
          <p:cNvPr id="46" name="Rectangle 45"/>
          <p:cNvSpPr/>
          <p:nvPr/>
        </p:nvSpPr>
        <p:spPr bwMode="auto">
          <a:xfrm>
            <a:off x="257092" y="69154"/>
            <a:ext cx="1536539" cy="206274"/>
          </a:xfrm>
          <a:prstGeom prst="rect">
            <a:avLst/>
          </a:prstGeom>
          <a:noFill/>
          <a:ln w="127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47" name="Rectangle 22"/>
          <p:cNvSpPr>
            <a:spLocks noChangeArrowheads="1"/>
          </p:cNvSpPr>
          <p:nvPr/>
        </p:nvSpPr>
        <p:spPr bwMode="auto">
          <a:xfrm>
            <a:off x="1187270" y="97432"/>
            <a:ext cx="231775" cy="10795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/>
        </p:spPr>
        <p:txBody>
          <a:bodyPr lIns="46038" tIns="46038" rIns="46038" bIns="46038" anchor="ctr"/>
          <a:lstStyle/>
          <a:p>
            <a:pPr marL="115888" indent="-115888">
              <a:lnSpc>
                <a:spcPct val="90000"/>
              </a:lnSpc>
              <a:buFontTx/>
              <a:buChar char="•"/>
            </a:pPr>
            <a:endParaRPr lang="en-US" sz="1800" b="0" dirty="0"/>
          </a:p>
        </p:txBody>
      </p:sp>
      <p:sp>
        <p:nvSpPr>
          <p:cNvPr id="48" name="Rectangle 22"/>
          <p:cNvSpPr>
            <a:spLocks noChangeArrowheads="1"/>
          </p:cNvSpPr>
          <p:nvPr/>
        </p:nvSpPr>
        <p:spPr bwMode="auto">
          <a:xfrm>
            <a:off x="1468623" y="97432"/>
            <a:ext cx="231775" cy="10795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/>
        </p:spPr>
        <p:txBody>
          <a:bodyPr lIns="46038" tIns="46038" rIns="46038" bIns="46038" anchor="ctr"/>
          <a:lstStyle/>
          <a:p>
            <a:pPr marL="115888" indent="-115888">
              <a:lnSpc>
                <a:spcPct val="90000"/>
              </a:lnSpc>
              <a:buFontTx/>
              <a:buChar char="•"/>
            </a:pPr>
            <a:endParaRPr lang="en-US" sz="1800" b="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le 1"/>
          <p:cNvSpPr>
            <a:spLocks noGrp="1"/>
          </p:cNvSpPr>
          <p:nvPr>
            <p:ph type="title"/>
          </p:nvPr>
        </p:nvSpPr>
        <p:spPr>
          <a:xfrm>
            <a:off x="226890" y="497434"/>
            <a:ext cx="8229600" cy="533400"/>
          </a:xfrm>
        </p:spPr>
        <p:txBody>
          <a:bodyPr/>
          <a:lstStyle/>
          <a:p>
            <a:pPr eaLnBrk="1" hangingPunct="1"/>
            <a:r>
              <a:rPr lang="en-US" sz="1800" dirty="0" smtClean="0">
                <a:latin typeface="Arial" charset="0"/>
              </a:rPr>
              <a:t>We learned “best practices” that we’d like to share</a:t>
            </a:r>
          </a:p>
        </p:txBody>
      </p:sp>
      <p:sp>
        <p:nvSpPr>
          <p:cNvPr id="43011" name="Content Placeholder 2"/>
          <p:cNvSpPr>
            <a:spLocks noGrp="1"/>
          </p:cNvSpPr>
          <p:nvPr>
            <p:ph idx="1"/>
          </p:nvPr>
        </p:nvSpPr>
        <p:spPr>
          <a:xfrm>
            <a:off x="469900" y="1955800"/>
            <a:ext cx="8128000" cy="3751263"/>
          </a:xfrm>
        </p:spPr>
        <p:txBody>
          <a:bodyPr/>
          <a:lstStyle/>
          <a:p>
            <a:pPr eaLnBrk="1" hangingPunct="1"/>
            <a:r>
              <a:rPr lang="en-US" sz="1800" dirty="0" smtClean="0"/>
              <a:t>Use Modular Methodology in System Design</a:t>
            </a:r>
          </a:p>
          <a:p>
            <a:pPr eaLnBrk="1" hangingPunct="1"/>
            <a:endParaRPr lang="en-US" sz="1800" dirty="0" smtClean="0"/>
          </a:p>
          <a:p>
            <a:pPr eaLnBrk="1" hangingPunct="1"/>
            <a:r>
              <a:rPr lang="en-US" sz="1800" dirty="0" smtClean="0"/>
              <a:t>Build a </a:t>
            </a:r>
            <a:r>
              <a:rPr lang="en-US" sz="1800" dirty="0" err="1" smtClean="0"/>
              <a:t>Composable</a:t>
            </a:r>
            <a:r>
              <a:rPr lang="en-US" sz="1800" dirty="0" smtClean="0"/>
              <a:t> Architecture </a:t>
            </a:r>
          </a:p>
          <a:p>
            <a:pPr eaLnBrk="1" hangingPunct="1"/>
            <a:endParaRPr lang="en-US" sz="1800" dirty="0" smtClean="0"/>
          </a:p>
          <a:p>
            <a:pPr eaLnBrk="1" hangingPunct="1"/>
            <a:r>
              <a:rPr lang="en-US" sz="1800" dirty="0" smtClean="0"/>
              <a:t>Choose Good Loose Couplers </a:t>
            </a:r>
          </a:p>
          <a:p>
            <a:pPr eaLnBrk="1" hangingPunct="1"/>
            <a:endParaRPr lang="en-US" sz="1800" dirty="0" smtClean="0"/>
          </a:p>
          <a:p>
            <a:pPr eaLnBrk="1" hangingPunct="1"/>
            <a:endParaRPr lang="en-US" sz="1800" dirty="0" smtClean="0"/>
          </a:p>
        </p:txBody>
      </p:sp>
      <p:sp>
        <p:nvSpPr>
          <p:cNvPr id="43012" name="Title 1"/>
          <p:cNvSpPr txBox="1">
            <a:spLocks/>
          </p:cNvSpPr>
          <p:nvPr/>
        </p:nvSpPr>
        <p:spPr bwMode="auto">
          <a:xfrm>
            <a:off x="1677988" y="1271588"/>
            <a:ext cx="52324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>
              <a:lnSpc>
                <a:spcPts val="3000"/>
              </a:lnSpc>
            </a:pPr>
            <a:r>
              <a:rPr lang="en-US" sz="1800" b="1" dirty="0" smtClean="0">
                <a:solidFill>
                  <a:srgbClr val="C00000"/>
                </a:solidFill>
              </a:rPr>
              <a:t>Best Practices</a:t>
            </a:r>
            <a:endParaRPr lang="en-US" sz="1800" b="1" dirty="0">
              <a:solidFill>
                <a:srgbClr val="C00000"/>
              </a:solidFill>
            </a:endParaRPr>
          </a:p>
        </p:txBody>
      </p:sp>
      <p:cxnSp>
        <p:nvCxnSpPr>
          <p:cNvPr id="5" name="Straight Connector 4"/>
          <p:cNvCxnSpPr/>
          <p:nvPr/>
        </p:nvCxnSpPr>
        <p:spPr bwMode="auto">
          <a:xfrm>
            <a:off x="261938" y="1047750"/>
            <a:ext cx="8489950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Rectangle 22"/>
          <p:cNvSpPr>
            <a:spLocks noChangeArrowheads="1"/>
          </p:cNvSpPr>
          <p:nvPr/>
        </p:nvSpPr>
        <p:spPr bwMode="auto">
          <a:xfrm>
            <a:off x="316269" y="97432"/>
            <a:ext cx="231775" cy="107950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/>
        </p:spPr>
        <p:txBody>
          <a:bodyPr lIns="46038" tIns="46038" rIns="46038" bIns="46038" anchor="ctr"/>
          <a:lstStyle/>
          <a:p>
            <a:pPr marL="115888" indent="-115888">
              <a:lnSpc>
                <a:spcPct val="90000"/>
              </a:lnSpc>
              <a:buFontTx/>
              <a:buChar char="•"/>
            </a:pPr>
            <a:endParaRPr lang="en-US" sz="1800" b="0" dirty="0"/>
          </a:p>
        </p:txBody>
      </p:sp>
      <p:sp>
        <p:nvSpPr>
          <p:cNvPr id="7" name="Rectangle 22"/>
          <p:cNvSpPr>
            <a:spLocks noChangeArrowheads="1"/>
          </p:cNvSpPr>
          <p:nvPr/>
        </p:nvSpPr>
        <p:spPr bwMode="auto">
          <a:xfrm>
            <a:off x="611169" y="97432"/>
            <a:ext cx="231775" cy="107950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/>
        </p:spPr>
        <p:txBody>
          <a:bodyPr lIns="46038" tIns="46038" rIns="46038" bIns="46038" anchor="ctr"/>
          <a:lstStyle/>
          <a:p>
            <a:pPr marL="115888" indent="-115888">
              <a:lnSpc>
                <a:spcPct val="90000"/>
              </a:lnSpc>
              <a:buFontTx/>
              <a:buChar char="•"/>
            </a:pPr>
            <a:endParaRPr lang="en-US" sz="1800" b="0" dirty="0"/>
          </a:p>
        </p:txBody>
      </p:sp>
      <p:sp>
        <p:nvSpPr>
          <p:cNvPr id="8" name="Rectangle 22"/>
          <p:cNvSpPr>
            <a:spLocks noChangeArrowheads="1"/>
          </p:cNvSpPr>
          <p:nvPr/>
        </p:nvSpPr>
        <p:spPr bwMode="auto">
          <a:xfrm>
            <a:off x="894194" y="97432"/>
            <a:ext cx="231775" cy="107950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/>
        </p:spPr>
        <p:txBody>
          <a:bodyPr lIns="46038" tIns="46038" rIns="46038" bIns="46038" anchor="ctr"/>
          <a:lstStyle/>
          <a:p>
            <a:pPr marL="115888" indent="-115888">
              <a:lnSpc>
                <a:spcPct val="90000"/>
              </a:lnSpc>
              <a:buFontTx/>
              <a:buChar char="•"/>
            </a:pPr>
            <a:endParaRPr lang="en-US" sz="1800" b="0" dirty="0"/>
          </a:p>
        </p:txBody>
      </p:sp>
      <p:sp>
        <p:nvSpPr>
          <p:cNvPr id="9" name="Rectangle 8"/>
          <p:cNvSpPr/>
          <p:nvPr/>
        </p:nvSpPr>
        <p:spPr bwMode="auto">
          <a:xfrm>
            <a:off x="257092" y="69154"/>
            <a:ext cx="1536539" cy="206274"/>
          </a:xfrm>
          <a:prstGeom prst="rect">
            <a:avLst/>
          </a:prstGeom>
          <a:noFill/>
          <a:ln w="127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0" name="Rectangle 22"/>
          <p:cNvSpPr>
            <a:spLocks noChangeArrowheads="1"/>
          </p:cNvSpPr>
          <p:nvPr/>
        </p:nvSpPr>
        <p:spPr bwMode="auto">
          <a:xfrm>
            <a:off x="1187270" y="97432"/>
            <a:ext cx="231775" cy="10795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/>
        </p:spPr>
        <p:txBody>
          <a:bodyPr lIns="46038" tIns="46038" rIns="46038" bIns="46038" anchor="ctr"/>
          <a:lstStyle/>
          <a:p>
            <a:pPr marL="115888" indent="-115888">
              <a:lnSpc>
                <a:spcPct val="90000"/>
              </a:lnSpc>
              <a:buFontTx/>
              <a:buChar char="•"/>
            </a:pPr>
            <a:endParaRPr lang="en-US" sz="1800" b="0" dirty="0"/>
          </a:p>
        </p:txBody>
      </p:sp>
      <p:sp>
        <p:nvSpPr>
          <p:cNvPr id="11" name="Rectangle 22"/>
          <p:cNvSpPr>
            <a:spLocks noChangeArrowheads="1"/>
          </p:cNvSpPr>
          <p:nvPr/>
        </p:nvSpPr>
        <p:spPr bwMode="auto">
          <a:xfrm>
            <a:off x="1468623" y="97432"/>
            <a:ext cx="231775" cy="10795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/>
        </p:spPr>
        <p:txBody>
          <a:bodyPr lIns="46038" tIns="46038" rIns="46038" bIns="46038" anchor="ctr"/>
          <a:lstStyle/>
          <a:p>
            <a:pPr marL="115888" indent="-115888">
              <a:lnSpc>
                <a:spcPct val="90000"/>
              </a:lnSpc>
              <a:buFontTx/>
              <a:buChar char="•"/>
            </a:pPr>
            <a:endParaRPr lang="en-US" sz="1800" b="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le 1"/>
          <p:cNvSpPr>
            <a:spLocks noGrp="1"/>
          </p:cNvSpPr>
          <p:nvPr>
            <p:ph type="title"/>
          </p:nvPr>
        </p:nvSpPr>
        <p:spPr>
          <a:xfrm>
            <a:off x="171595" y="258584"/>
            <a:ext cx="8191571" cy="889000"/>
          </a:xfrm>
        </p:spPr>
        <p:txBody>
          <a:bodyPr/>
          <a:lstStyle/>
          <a:p>
            <a:pPr eaLnBrk="1" hangingPunct="1"/>
            <a:r>
              <a:rPr lang="en-US" sz="1800" dirty="0" smtClean="0">
                <a:latin typeface="Arial" charset="0"/>
              </a:rPr>
              <a:t>Use modular Code methodology in system design to enable ease of system evolution  </a:t>
            </a:r>
          </a:p>
        </p:txBody>
      </p:sp>
      <p:sp>
        <p:nvSpPr>
          <p:cNvPr id="44035" name="Content Placeholder 2"/>
          <p:cNvSpPr>
            <a:spLocks noGrp="1"/>
          </p:cNvSpPr>
          <p:nvPr>
            <p:ph idx="1"/>
          </p:nvPr>
        </p:nvSpPr>
        <p:spPr>
          <a:xfrm>
            <a:off x="500722" y="1768419"/>
            <a:ext cx="8216900" cy="3995380"/>
          </a:xfrm>
        </p:spPr>
        <p:txBody>
          <a:bodyPr/>
          <a:lstStyle/>
          <a:p>
            <a:pPr eaLnBrk="1" hangingPunct="1">
              <a:buNone/>
            </a:pPr>
            <a:r>
              <a:rPr lang="en-US" sz="1800" dirty="0" smtClean="0"/>
              <a:t>Best Practices</a:t>
            </a:r>
          </a:p>
          <a:p>
            <a:pPr eaLnBrk="1" hangingPunct="1"/>
            <a:r>
              <a:rPr lang="en-US" sz="1600" dirty="0" smtClean="0"/>
              <a:t>Underlying code structure is modular; separate code into</a:t>
            </a:r>
          </a:p>
          <a:p>
            <a:pPr lvl="1" eaLnBrk="1" hangingPunct="1"/>
            <a:r>
              <a:rPr lang="en-US" sz="1600" b="0" dirty="0" smtClean="0"/>
              <a:t>Infrastructure </a:t>
            </a:r>
          </a:p>
          <a:p>
            <a:pPr lvl="1" eaLnBrk="1" hangingPunct="1"/>
            <a:r>
              <a:rPr lang="en-US" sz="1600" b="0" dirty="0" smtClean="0"/>
              <a:t>Loose coupler  (</a:t>
            </a:r>
            <a:r>
              <a:rPr lang="en-US" sz="1600" b="0" dirty="0" err="1" smtClean="0"/>
              <a:t>hData</a:t>
            </a:r>
            <a:r>
              <a:rPr lang="en-US" sz="1600" b="0" dirty="0" smtClean="0"/>
              <a:t>)</a:t>
            </a:r>
          </a:p>
          <a:p>
            <a:pPr lvl="1" eaLnBrk="1" hangingPunct="1"/>
            <a:r>
              <a:rPr lang="en-US" sz="1600" b="0" dirty="0" smtClean="0"/>
              <a:t>Presentation (through </a:t>
            </a:r>
            <a:r>
              <a:rPr lang="en-US" sz="1600" b="0" dirty="0" err="1" smtClean="0"/>
              <a:t>JQuery</a:t>
            </a:r>
            <a:r>
              <a:rPr lang="en-US" sz="1600" b="0" dirty="0" smtClean="0"/>
              <a:t>/ AJAX)</a:t>
            </a:r>
          </a:p>
          <a:p>
            <a:pPr lvl="1" eaLnBrk="1" hangingPunct="1"/>
            <a:r>
              <a:rPr lang="en-US" sz="1600" b="0" dirty="0" smtClean="0"/>
              <a:t>Data Layer (</a:t>
            </a:r>
            <a:r>
              <a:rPr lang="en-US" sz="1600" b="0" dirty="0" err="1" smtClean="0"/>
              <a:t>RESTful</a:t>
            </a:r>
            <a:r>
              <a:rPr lang="en-US" sz="1600" b="0" dirty="0" smtClean="0"/>
              <a:t> service layer)</a:t>
            </a:r>
          </a:p>
          <a:p>
            <a:pPr eaLnBrk="1" hangingPunct="1">
              <a:buNone/>
            </a:pPr>
            <a:r>
              <a:rPr lang="en-US" sz="1800" dirty="0" smtClean="0"/>
              <a:t>Benefits</a:t>
            </a:r>
          </a:p>
          <a:p>
            <a:pPr eaLnBrk="1" hangingPunct="1"/>
            <a:r>
              <a:rPr lang="en-US" sz="1600" dirty="0" smtClean="0"/>
              <a:t>Minimizes impact on other sections if one has to be changed</a:t>
            </a:r>
          </a:p>
          <a:p>
            <a:pPr lvl="1" eaLnBrk="1" hangingPunct="1"/>
            <a:r>
              <a:rPr lang="en-US" sz="1600" b="0" dirty="0" smtClean="0"/>
              <a:t>If there was a federal mandate to use a different loose coupler, this code could be modified without impacting the system as a whole</a:t>
            </a:r>
          </a:p>
          <a:p>
            <a:pPr eaLnBrk="1" hangingPunct="1"/>
            <a:r>
              <a:rPr lang="en-US" sz="1600" dirty="0" smtClean="0"/>
              <a:t>Separate presentation layer from data layer for</a:t>
            </a:r>
            <a:r>
              <a:rPr lang="en-US" sz="1600" dirty="0" smtClean="0">
                <a:solidFill>
                  <a:srgbClr val="FF0000"/>
                </a:solidFill>
              </a:rPr>
              <a:t> </a:t>
            </a:r>
            <a:r>
              <a:rPr lang="en-US" sz="1600" dirty="0" smtClean="0"/>
              <a:t>maximum flexibility</a:t>
            </a:r>
            <a:endParaRPr lang="en-US" sz="1800" dirty="0" smtClean="0"/>
          </a:p>
          <a:p>
            <a:pPr lvl="1" eaLnBrk="1" hangingPunct="1">
              <a:buFontTx/>
              <a:buNone/>
            </a:pPr>
            <a:endParaRPr lang="en-US" sz="1800" dirty="0" smtClean="0"/>
          </a:p>
          <a:p>
            <a:pPr lvl="1" eaLnBrk="1" hangingPunct="1"/>
            <a:endParaRPr lang="en-US" sz="1800" dirty="0" smtClean="0"/>
          </a:p>
          <a:p>
            <a:pPr eaLnBrk="1" hangingPunct="1"/>
            <a:endParaRPr lang="en-US" sz="1800" dirty="0" smtClean="0"/>
          </a:p>
        </p:txBody>
      </p:sp>
      <p:sp>
        <p:nvSpPr>
          <p:cNvPr id="44036" name="Title 1"/>
          <p:cNvSpPr txBox="1">
            <a:spLocks/>
          </p:cNvSpPr>
          <p:nvPr/>
        </p:nvSpPr>
        <p:spPr bwMode="auto">
          <a:xfrm>
            <a:off x="1204164" y="1234180"/>
            <a:ext cx="7050087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>
              <a:lnSpc>
                <a:spcPts val="3000"/>
              </a:lnSpc>
            </a:pPr>
            <a:r>
              <a:rPr lang="en-US" sz="1800" b="1" dirty="0">
                <a:solidFill>
                  <a:srgbClr val="C00000"/>
                </a:solidFill>
              </a:rPr>
              <a:t>Best Practices and Benefits of Modular “Code” Methodology </a:t>
            </a:r>
          </a:p>
        </p:txBody>
      </p:sp>
      <p:cxnSp>
        <p:nvCxnSpPr>
          <p:cNvPr id="5" name="Straight Connector 4"/>
          <p:cNvCxnSpPr/>
          <p:nvPr/>
        </p:nvCxnSpPr>
        <p:spPr bwMode="auto">
          <a:xfrm>
            <a:off x="261938" y="1047750"/>
            <a:ext cx="8489950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Rectangle 22"/>
          <p:cNvSpPr>
            <a:spLocks noChangeArrowheads="1"/>
          </p:cNvSpPr>
          <p:nvPr/>
        </p:nvSpPr>
        <p:spPr bwMode="auto">
          <a:xfrm>
            <a:off x="316269" y="97432"/>
            <a:ext cx="231775" cy="107950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/>
        </p:spPr>
        <p:txBody>
          <a:bodyPr lIns="46038" tIns="46038" rIns="46038" bIns="46038" anchor="ctr"/>
          <a:lstStyle/>
          <a:p>
            <a:pPr marL="115888" indent="-115888">
              <a:lnSpc>
                <a:spcPct val="90000"/>
              </a:lnSpc>
              <a:buFontTx/>
              <a:buChar char="•"/>
            </a:pPr>
            <a:endParaRPr lang="en-US" sz="1800" b="0" dirty="0"/>
          </a:p>
        </p:txBody>
      </p:sp>
      <p:sp>
        <p:nvSpPr>
          <p:cNvPr id="7" name="Rectangle 22"/>
          <p:cNvSpPr>
            <a:spLocks noChangeArrowheads="1"/>
          </p:cNvSpPr>
          <p:nvPr/>
        </p:nvSpPr>
        <p:spPr bwMode="auto">
          <a:xfrm>
            <a:off x="611169" y="97432"/>
            <a:ext cx="231775" cy="107950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/>
        </p:spPr>
        <p:txBody>
          <a:bodyPr lIns="46038" tIns="46038" rIns="46038" bIns="46038" anchor="ctr"/>
          <a:lstStyle/>
          <a:p>
            <a:pPr marL="115888" indent="-115888">
              <a:lnSpc>
                <a:spcPct val="90000"/>
              </a:lnSpc>
              <a:buFontTx/>
              <a:buChar char="•"/>
            </a:pPr>
            <a:endParaRPr lang="en-US" sz="1800" b="0" dirty="0"/>
          </a:p>
        </p:txBody>
      </p:sp>
      <p:sp>
        <p:nvSpPr>
          <p:cNvPr id="8" name="Rectangle 22"/>
          <p:cNvSpPr>
            <a:spLocks noChangeArrowheads="1"/>
          </p:cNvSpPr>
          <p:nvPr/>
        </p:nvSpPr>
        <p:spPr bwMode="auto">
          <a:xfrm>
            <a:off x="894194" y="97432"/>
            <a:ext cx="231775" cy="107950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/>
        </p:spPr>
        <p:txBody>
          <a:bodyPr lIns="46038" tIns="46038" rIns="46038" bIns="46038" anchor="ctr"/>
          <a:lstStyle/>
          <a:p>
            <a:pPr marL="115888" indent="-115888">
              <a:lnSpc>
                <a:spcPct val="90000"/>
              </a:lnSpc>
              <a:buFontTx/>
              <a:buChar char="•"/>
            </a:pPr>
            <a:endParaRPr lang="en-US" sz="1800" b="0" dirty="0"/>
          </a:p>
        </p:txBody>
      </p:sp>
      <p:sp>
        <p:nvSpPr>
          <p:cNvPr id="9" name="Rectangle 8"/>
          <p:cNvSpPr/>
          <p:nvPr/>
        </p:nvSpPr>
        <p:spPr bwMode="auto">
          <a:xfrm>
            <a:off x="257092" y="69154"/>
            <a:ext cx="1536539" cy="206274"/>
          </a:xfrm>
          <a:prstGeom prst="rect">
            <a:avLst/>
          </a:prstGeom>
          <a:noFill/>
          <a:ln w="127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0" name="Rectangle 22"/>
          <p:cNvSpPr>
            <a:spLocks noChangeArrowheads="1"/>
          </p:cNvSpPr>
          <p:nvPr/>
        </p:nvSpPr>
        <p:spPr bwMode="auto">
          <a:xfrm>
            <a:off x="1187270" y="97432"/>
            <a:ext cx="231775" cy="10795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/>
        </p:spPr>
        <p:txBody>
          <a:bodyPr lIns="46038" tIns="46038" rIns="46038" bIns="46038" anchor="ctr"/>
          <a:lstStyle/>
          <a:p>
            <a:pPr marL="115888" indent="-115888">
              <a:lnSpc>
                <a:spcPct val="90000"/>
              </a:lnSpc>
              <a:buFontTx/>
              <a:buChar char="•"/>
            </a:pPr>
            <a:endParaRPr lang="en-US" sz="1800" b="0" dirty="0"/>
          </a:p>
        </p:txBody>
      </p:sp>
      <p:sp>
        <p:nvSpPr>
          <p:cNvPr id="11" name="Rectangle 22"/>
          <p:cNvSpPr>
            <a:spLocks noChangeArrowheads="1"/>
          </p:cNvSpPr>
          <p:nvPr/>
        </p:nvSpPr>
        <p:spPr bwMode="auto">
          <a:xfrm>
            <a:off x="1468623" y="97432"/>
            <a:ext cx="231775" cy="10795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/>
        </p:spPr>
        <p:txBody>
          <a:bodyPr lIns="46038" tIns="46038" rIns="46038" bIns="46038" anchor="ctr"/>
          <a:lstStyle/>
          <a:p>
            <a:pPr marL="115888" indent="-115888">
              <a:lnSpc>
                <a:spcPct val="90000"/>
              </a:lnSpc>
              <a:buFontTx/>
              <a:buChar char="•"/>
            </a:pPr>
            <a:endParaRPr lang="en-US" sz="1800" b="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itle 1"/>
          <p:cNvSpPr>
            <a:spLocks noGrp="1"/>
          </p:cNvSpPr>
          <p:nvPr>
            <p:ph type="title"/>
          </p:nvPr>
        </p:nvSpPr>
        <p:spPr>
          <a:xfrm>
            <a:off x="153328" y="242440"/>
            <a:ext cx="8102600" cy="889000"/>
          </a:xfrm>
        </p:spPr>
        <p:txBody>
          <a:bodyPr/>
          <a:lstStyle/>
          <a:p>
            <a:pPr eaLnBrk="1" hangingPunct="1"/>
            <a:r>
              <a:rPr lang="en-US" sz="1800" dirty="0" smtClean="0">
                <a:latin typeface="Arial" charset="0"/>
              </a:rPr>
              <a:t>Build a </a:t>
            </a:r>
            <a:r>
              <a:rPr lang="en-US" sz="1800" dirty="0" err="1" smtClean="0">
                <a:latin typeface="Arial" charset="0"/>
              </a:rPr>
              <a:t>composable</a:t>
            </a:r>
            <a:r>
              <a:rPr lang="en-US" sz="1800" dirty="0" smtClean="0">
                <a:latin typeface="Arial" charset="0"/>
              </a:rPr>
              <a:t> architecture to enable a system to be adaptable to practice and clinician’s needs </a:t>
            </a:r>
          </a:p>
        </p:txBody>
      </p:sp>
      <p:sp>
        <p:nvSpPr>
          <p:cNvPr id="45059" name="Content Placeholder 2"/>
          <p:cNvSpPr>
            <a:spLocks noGrp="1"/>
          </p:cNvSpPr>
          <p:nvPr>
            <p:ph idx="1"/>
          </p:nvPr>
        </p:nvSpPr>
        <p:spPr>
          <a:xfrm>
            <a:off x="355600" y="1762125"/>
            <a:ext cx="8302625" cy="4476750"/>
          </a:xfrm>
        </p:spPr>
        <p:txBody>
          <a:bodyPr/>
          <a:lstStyle/>
          <a:p>
            <a:pPr eaLnBrk="1" hangingPunct="1">
              <a:spcAft>
                <a:spcPts val="100"/>
              </a:spcAft>
              <a:buNone/>
            </a:pPr>
            <a:r>
              <a:rPr lang="en-US" sz="1800" dirty="0" smtClean="0"/>
              <a:t>Best Practices</a:t>
            </a:r>
          </a:p>
          <a:p>
            <a:pPr eaLnBrk="1" hangingPunct="1">
              <a:spcAft>
                <a:spcPts val="100"/>
              </a:spcAft>
            </a:pPr>
            <a:r>
              <a:rPr lang="en-US" sz="1600" dirty="0" smtClean="0"/>
              <a:t>Each component communicates through one data standard</a:t>
            </a:r>
          </a:p>
          <a:p>
            <a:pPr eaLnBrk="1" hangingPunct="1">
              <a:spcAft>
                <a:spcPts val="100"/>
              </a:spcAft>
            </a:pPr>
            <a:r>
              <a:rPr lang="en-US" sz="1600" dirty="0" smtClean="0"/>
              <a:t>XML Configuration file used to list components available to system</a:t>
            </a:r>
          </a:p>
          <a:p>
            <a:pPr lvl="1" eaLnBrk="1" hangingPunct="1">
              <a:spcAft>
                <a:spcPts val="100"/>
              </a:spcAft>
            </a:pPr>
            <a:r>
              <a:rPr lang="en-US" sz="1600" b="0" dirty="0" smtClean="0"/>
              <a:t>Move to one configuration xml file per component </a:t>
            </a:r>
          </a:p>
          <a:p>
            <a:pPr eaLnBrk="1" hangingPunct="1">
              <a:spcAft>
                <a:spcPts val="100"/>
              </a:spcAft>
            </a:pPr>
            <a:r>
              <a:rPr lang="en-US" sz="1600" dirty="0" smtClean="0"/>
              <a:t>Enables ability to obtain snapshot of data in component at any time</a:t>
            </a:r>
          </a:p>
          <a:p>
            <a:pPr eaLnBrk="1" hangingPunct="1">
              <a:spcAft>
                <a:spcPts val="100"/>
              </a:spcAft>
            </a:pPr>
            <a:endParaRPr lang="en-US" sz="1600" b="0" dirty="0" smtClean="0"/>
          </a:p>
          <a:p>
            <a:pPr eaLnBrk="1" hangingPunct="1">
              <a:spcAft>
                <a:spcPts val="100"/>
              </a:spcAft>
              <a:buNone/>
            </a:pPr>
            <a:r>
              <a:rPr lang="en-US" sz="1800" dirty="0" smtClean="0"/>
              <a:t>Benefits</a:t>
            </a:r>
          </a:p>
          <a:p>
            <a:pPr eaLnBrk="1" hangingPunct="1">
              <a:spcAft>
                <a:spcPts val="100"/>
              </a:spcAft>
            </a:pPr>
            <a:r>
              <a:rPr lang="en-US" sz="1600" dirty="0" smtClean="0"/>
              <a:t>Allows for components to be swapped in and out of the </a:t>
            </a:r>
          </a:p>
          <a:p>
            <a:pPr lvl="1" eaLnBrk="1" hangingPunct="1">
              <a:spcAft>
                <a:spcPts val="100"/>
              </a:spcAft>
            </a:pPr>
            <a:r>
              <a:rPr lang="en-US" sz="1600" b="0" dirty="0" smtClean="0"/>
              <a:t>System (by an Administrator)</a:t>
            </a:r>
          </a:p>
          <a:p>
            <a:pPr lvl="1" eaLnBrk="1" hangingPunct="1">
              <a:spcAft>
                <a:spcPts val="100"/>
              </a:spcAft>
            </a:pPr>
            <a:r>
              <a:rPr lang="en-US" sz="1600" b="0" dirty="0" smtClean="0"/>
              <a:t>Presentation of the Patient Record (by the user)</a:t>
            </a:r>
          </a:p>
          <a:p>
            <a:pPr eaLnBrk="1" hangingPunct="1">
              <a:spcAft>
                <a:spcPts val="100"/>
              </a:spcAft>
            </a:pPr>
            <a:r>
              <a:rPr lang="en-US" sz="1600" dirty="0" smtClean="0"/>
              <a:t>Truly </a:t>
            </a:r>
            <a:r>
              <a:rPr lang="en-US" sz="1600" dirty="0" err="1" smtClean="0"/>
              <a:t>Composable</a:t>
            </a:r>
            <a:r>
              <a:rPr lang="en-US" sz="1600" dirty="0" smtClean="0"/>
              <a:t> System</a:t>
            </a:r>
          </a:p>
          <a:p>
            <a:pPr lvl="1" eaLnBrk="1" hangingPunct="1">
              <a:lnSpc>
                <a:spcPct val="110000"/>
              </a:lnSpc>
              <a:spcAft>
                <a:spcPts val="100"/>
              </a:spcAft>
            </a:pPr>
            <a:r>
              <a:rPr lang="en-US" sz="1600" b="0" dirty="0" smtClean="0"/>
              <a:t>System is adaptable to practices, individual clinicians, and patient’s circumstance</a:t>
            </a:r>
          </a:p>
          <a:p>
            <a:pPr eaLnBrk="1" hangingPunct="1">
              <a:spcAft>
                <a:spcPts val="100"/>
              </a:spcAft>
            </a:pPr>
            <a:r>
              <a:rPr lang="en-US" sz="1600" dirty="0" smtClean="0"/>
              <a:t>Allows for Best of Breed of Components</a:t>
            </a:r>
          </a:p>
          <a:p>
            <a:pPr lvl="2" eaLnBrk="1" hangingPunct="1">
              <a:spcAft>
                <a:spcPts val="400"/>
              </a:spcAft>
              <a:buFont typeface="Wingdings" pitchFamily="-112" charset="2"/>
              <a:buNone/>
            </a:pPr>
            <a:endParaRPr lang="en-US" dirty="0" smtClean="0"/>
          </a:p>
          <a:p>
            <a:pPr lvl="1" eaLnBrk="1" hangingPunct="1"/>
            <a:endParaRPr lang="en-US" sz="1800" dirty="0" smtClean="0"/>
          </a:p>
        </p:txBody>
      </p:sp>
      <p:sp>
        <p:nvSpPr>
          <p:cNvPr id="45060" name="Title 1"/>
          <p:cNvSpPr txBox="1">
            <a:spLocks/>
          </p:cNvSpPr>
          <p:nvPr/>
        </p:nvSpPr>
        <p:spPr bwMode="auto">
          <a:xfrm>
            <a:off x="1262063" y="1167204"/>
            <a:ext cx="6665912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>
              <a:lnSpc>
                <a:spcPts val="3000"/>
              </a:lnSpc>
            </a:pPr>
            <a:r>
              <a:rPr lang="en-US" sz="1800" b="1" dirty="0">
                <a:solidFill>
                  <a:srgbClr val="C00000"/>
                </a:solidFill>
              </a:rPr>
              <a:t>Best Practices and Benefits of a </a:t>
            </a:r>
            <a:r>
              <a:rPr lang="en-US" sz="1800" b="1" dirty="0" err="1">
                <a:solidFill>
                  <a:srgbClr val="C00000"/>
                </a:solidFill>
              </a:rPr>
              <a:t>Composable</a:t>
            </a:r>
            <a:r>
              <a:rPr lang="en-US" sz="1800" b="1" dirty="0">
                <a:solidFill>
                  <a:srgbClr val="C00000"/>
                </a:solidFill>
              </a:rPr>
              <a:t> Architecture</a:t>
            </a:r>
          </a:p>
        </p:txBody>
      </p:sp>
      <p:cxnSp>
        <p:nvCxnSpPr>
          <p:cNvPr id="5" name="Straight Connector 4"/>
          <p:cNvCxnSpPr/>
          <p:nvPr/>
        </p:nvCxnSpPr>
        <p:spPr bwMode="auto">
          <a:xfrm>
            <a:off x="261938" y="1047750"/>
            <a:ext cx="8489950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Rectangle 22"/>
          <p:cNvSpPr>
            <a:spLocks noChangeArrowheads="1"/>
          </p:cNvSpPr>
          <p:nvPr/>
        </p:nvSpPr>
        <p:spPr bwMode="auto">
          <a:xfrm>
            <a:off x="316269" y="97432"/>
            <a:ext cx="231775" cy="107950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/>
        </p:spPr>
        <p:txBody>
          <a:bodyPr lIns="46038" tIns="46038" rIns="46038" bIns="46038" anchor="ctr"/>
          <a:lstStyle/>
          <a:p>
            <a:pPr marL="115888" indent="-115888">
              <a:lnSpc>
                <a:spcPct val="90000"/>
              </a:lnSpc>
              <a:buFontTx/>
              <a:buChar char="•"/>
            </a:pPr>
            <a:endParaRPr lang="en-US" sz="1800" b="0" dirty="0"/>
          </a:p>
        </p:txBody>
      </p:sp>
      <p:sp>
        <p:nvSpPr>
          <p:cNvPr id="7" name="Rectangle 22"/>
          <p:cNvSpPr>
            <a:spLocks noChangeArrowheads="1"/>
          </p:cNvSpPr>
          <p:nvPr/>
        </p:nvSpPr>
        <p:spPr bwMode="auto">
          <a:xfrm>
            <a:off x="611169" y="97432"/>
            <a:ext cx="231775" cy="107950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/>
        </p:spPr>
        <p:txBody>
          <a:bodyPr lIns="46038" tIns="46038" rIns="46038" bIns="46038" anchor="ctr"/>
          <a:lstStyle/>
          <a:p>
            <a:pPr marL="115888" indent="-115888">
              <a:lnSpc>
                <a:spcPct val="90000"/>
              </a:lnSpc>
              <a:buFontTx/>
              <a:buChar char="•"/>
            </a:pPr>
            <a:endParaRPr lang="en-US" sz="1800" b="0" dirty="0"/>
          </a:p>
        </p:txBody>
      </p:sp>
      <p:sp>
        <p:nvSpPr>
          <p:cNvPr id="8" name="Rectangle 22"/>
          <p:cNvSpPr>
            <a:spLocks noChangeArrowheads="1"/>
          </p:cNvSpPr>
          <p:nvPr/>
        </p:nvSpPr>
        <p:spPr bwMode="auto">
          <a:xfrm>
            <a:off x="894194" y="97432"/>
            <a:ext cx="231775" cy="107950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/>
        </p:spPr>
        <p:txBody>
          <a:bodyPr lIns="46038" tIns="46038" rIns="46038" bIns="46038" anchor="ctr"/>
          <a:lstStyle/>
          <a:p>
            <a:pPr marL="115888" indent="-115888">
              <a:lnSpc>
                <a:spcPct val="90000"/>
              </a:lnSpc>
              <a:buFontTx/>
              <a:buChar char="•"/>
            </a:pPr>
            <a:endParaRPr lang="en-US" sz="1800" b="0" dirty="0"/>
          </a:p>
        </p:txBody>
      </p:sp>
      <p:sp>
        <p:nvSpPr>
          <p:cNvPr id="9" name="Rectangle 8"/>
          <p:cNvSpPr/>
          <p:nvPr/>
        </p:nvSpPr>
        <p:spPr bwMode="auto">
          <a:xfrm>
            <a:off x="257092" y="69154"/>
            <a:ext cx="1536539" cy="206274"/>
          </a:xfrm>
          <a:prstGeom prst="rect">
            <a:avLst/>
          </a:prstGeom>
          <a:noFill/>
          <a:ln w="127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0" name="Rectangle 22"/>
          <p:cNvSpPr>
            <a:spLocks noChangeArrowheads="1"/>
          </p:cNvSpPr>
          <p:nvPr/>
        </p:nvSpPr>
        <p:spPr bwMode="auto">
          <a:xfrm>
            <a:off x="1187270" y="97432"/>
            <a:ext cx="231775" cy="10795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/>
        </p:spPr>
        <p:txBody>
          <a:bodyPr lIns="46038" tIns="46038" rIns="46038" bIns="46038" anchor="ctr"/>
          <a:lstStyle/>
          <a:p>
            <a:pPr marL="115888" indent="-115888">
              <a:lnSpc>
                <a:spcPct val="90000"/>
              </a:lnSpc>
              <a:buFontTx/>
              <a:buChar char="•"/>
            </a:pPr>
            <a:endParaRPr lang="en-US" sz="1800" b="0" dirty="0"/>
          </a:p>
        </p:txBody>
      </p:sp>
      <p:sp>
        <p:nvSpPr>
          <p:cNvPr id="11" name="Rectangle 22"/>
          <p:cNvSpPr>
            <a:spLocks noChangeArrowheads="1"/>
          </p:cNvSpPr>
          <p:nvPr/>
        </p:nvSpPr>
        <p:spPr bwMode="auto">
          <a:xfrm>
            <a:off x="1468623" y="97432"/>
            <a:ext cx="231775" cy="10795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/>
        </p:spPr>
        <p:txBody>
          <a:bodyPr lIns="46038" tIns="46038" rIns="46038" bIns="46038" anchor="ctr"/>
          <a:lstStyle/>
          <a:p>
            <a:pPr marL="115888" indent="-115888">
              <a:lnSpc>
                <a:spcPct val="90000"/>
              </a:lnSpc>
              <a:buFontTx/>
              <a:buChar char="•"/>
            </a:pPr>
            <a:endParaRPr lang="en-US" sz="1800" b="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Title 1"/>
          <p:cNvSpPr>
            <a:spLocks noGrp="1"/>
          </p:cNvSpPr>
          <p:nvPr>
            <p:ph type="title"/>
          </p:nvPr>
        </p:nvSpPr>
        <p:spPr>
          <a:xfrm>
            <a:off x="167884" y="264576"/>
            <a:ext cx="7980363" cy="533400"/>
          </a:xfrm>
        </p:spPr>
        <p:txBody>
          <a:bodyPr/>
          <a:lstStyle/>
          <a:p>
            <a:pPr eaLnBrk="1" hangingPunct="1"/>
            <a:r>
              <a:rPr lang="en-US" sz="1800" dirty="0" smtClean="0">
                <a:latin typeface="Arial" charset="0"/>
              </a:rPr>
              <a:t>Build a Loose Coupler to enable component interoperability, and a good user experience</a:t>
            </a:r>
          </a:p>
        </p:txBody>
      </p:sp>
      <p:sp>
        <p:nvSpPr>
          <p:cNvPr id="47107" name="Content Placeholder 2"/>
          <p:cNvSpPr>
            <a:spLocks noGrp="1"/>
          </p:cNvSpPr>
          <p:nvPr>
            <p:ph idx="1"/>
          </p:nvPr>
        </p:nvSpPr>
        <p:spPr>
          <a:xfrm>
            <a:off x="349854" y="1708150"/>
            <a:ext cx="8485922" cy="4460875"/>
          </a:xfrm>
        </p:spPr>
        <p:txBody>
          <a:bodyPr/>
          <a:lstStyle/>
          <a:p>
            <a:pPr eaLnBrk="1" hangingPunct="1">
              <a:spcAft>
                <a:spcPts val="100"/>
              </a:spcAft>
              <a:buNone/>
            </a:pPr>
            <a:r>
              <a:rPr lang="en-US" sz="1800" dirty="0" smtClean="0"/>
              <a:t>Best Practices</a:t>
            </a:r>
          </a:p>
          <a:p>
            <a:pPr eaLnBrk="1" hangingPunct="1">
              <a:spcAft>
                <a:spcPts val="100"/>
              </a:spcAft>
            </a:pPr>
            <a:r>
              <a:rPr lang="en-US" sz="1600" dirty="0" smtClean="0"/>
              <a:t>Loose coupler is data standard for components and services to communicate</a:t>
            </a:r>
          </a:p>
          <a:p>
            <a:pPr eaLnBrk="1" hangingPunct="1">
              <a:spcAft>
                <a:spcPts val="100"/>
              </a:spcAft>
            </a:pPr>
            <a:r>
              <a:rPr lang="en-US" sz="1600" dirty="0" smtClean="0"/>
              <a:t>Loose coupler should be simple, optimized for most use cases (think KML)</a:t>
            </a:r>
          </a:p>
          <a:p>
            <a:pPr lvl="1" eaLnBrk="1" hangingPunct="1">
              <a:spcAft>
                <a:spcPts val="100"/>
              </a:spcAft>
            </a:pPr>
            <a:r>
              <a:rPr lang="en-US" sz="1600" b="0" dirty="0" smtClean="0"/>
              <a:t>C32 is too complex and will not be good loose coupler</a:t>
            </a:r>
          </a:p>
          <a:p>
            <a:pPr lvl="1" eaLnBrk="1" hangingPunct="1">
              <a:spcAft>
                <a:spcPts val="100"/>
              </a:spcAft>
            </a:pPr>
            <a:r>
              <a:rPr lang="en-US" sz="1600" b="0" dirty="0" smtClean="0"/>
              <a:t>Analyze current events / messages, look for 80% solution</a:t>
            </a:r>
          </a:p>
          <a:p>
            <a:pPr lvl="1" eaLnBrk="1" hangingPunct="1">
              <a:spcAft>
                <a:spcPts val="600"/>
              </a:spcAft>
            </a:pPr>
            <a:r>
              <a:rPr lang="en-US" sz="1600" b="0" dirty="0" smtClean="0"/>
              <a:t>Optimizing loose coupler to be used for all cases will not enable performance </a:t>
            </a:r>
            <a:endParaRPr lang="en-US" sz="1600" dirty="0" smtClean="0"/>
          </a:p>
          <a:p>
            <a:pPr eaLnBrk="1" hangingPunct="1">
              <a:spcAft>
                <a:spcPts val="100"/>
              </a:spcAft>
            </a:pPr>
            <a:r>
              <a:rPr lang="en-US" sz="1600" dirty="0" smtClean="0"/>
              <a:t>System may use multiple loose couplers</a:t>
            </a:r>
          </a:p>
          <a:p>
            <a:pPr lvl="1" eaLnBrk="1" hangingPunct="1">
              <a:spcAft>
                <a:spcPts val="100"/>
              </a:spcAft>
            </a:pPr>
            <a:r>
              <a:rPr lang="en-US" sz="1600" b="0" dirty="0" smtClean="0"/>
              <a:t>But components should only display information from a single format</a:t>
            </a:r>
          </a:p>
          <a:p>
            <a:pPr lvl="1" eaLnBrk="1" hangingPunct="1">
              <a:spcAft>
                <a:spcPts val="400"/>
              </a:spcAft>
            </a:pPr>
            <a:r>
              <a:rPr lang="en-US" sz="1600" b="0" dirty="0" smtClean="0"/>
              <a:t>“Extra” couplers should be built around real need (Images, Business Analytics )</a:t>
            </a:r>
          </a:p>
          <a:p>
            <a:pPr lvl="1" eaLnBrk="1" hangingPunct="1">
              <a:spcAft>
                <a:spcPts val="400"/>
              </a:spcAft>
            </a:pPr>
            <a:endParaRPr lang="en-US" sz="1600" b="0" dirty="0" smtClean="0"/>
          </a:p>
          <a:p>
            <a:pPr eaLnBrk="1" hangingPunct="1">
              <a:spcAft>
                <a:spcPts val="100"/>
              </a:spcAft>
              <a:buNone/>
            </a:pPr>
            <a:r>
              <a:rPr lang="en-US" sz="1800" dirty="0" smtClean="0"/>
              <a:t>Benefits</a:t>
            </a:r>
          </a:p>
          <a:p>
            <a:pPr lvl="1" eaLnBrk="1" hangingPunct="1">
              <a:spcAft>
                <a:spcPts val="400"/>
              </a:spcAft>
            </a:pPr>
            <a:r>
              <a:rPr lang="en-US" sz="1600" dirty="0" smtClean="0"/>
              <a:t>If all components understand data context -&gt; much richer user interface</a:t>
            </a:r>
          </a:p>
          <a:p>
            <a:pPr lvl="1" eaLnBrk="1" hangingPunct="1"/>
            <a:endParaRPr lang="en-US" sz="1600" dirty="0" smtClean="0"/>
          </a:p>
        </p:txBody>
      </p:sp>
      <p:sp>
        <p:nvSpPr>
          <p:cNvPr id="47108" name="Title 1"/>
          <p:cNvSpPr txBox="1">
            <a:spLocks/>
          </p:cNvSpPr>
          <p:nvPr/>
        </p:nvSpPr>
        <p:spPr bwMode="auto">
          <a:xfrm>
            <a:off x="1087438" y="1191016"/>
            <a:ext cx="66675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>
              <a:lnSpc>
                <a:spcPts val="3000"/>
              </a:lnSpc>
            </a:pPr>
            <a:r>
              <a:rPr lang="en-US" sz="1800" b="1" dirty="0">
                <a:solidFill>
                  <a:srgbClr val="C00000"/>
                </a:solidFill>
              </a:rPr>
              <a:t>Best Practices and Benefits of a Loose Coupler</a:t>
            </a:r>
          </a:p>
        </p:txBody>
      </p:sp>
      <p:cxnSp>
        <p:nvCxnSpPr>
          <p:cNvPr id="6" name="Straight Connector 5"/>
          <p:cNvCxnSpPr/>
          <p:nvPr/>
        </p:nvCxnSpPr>
        <p:spPr bwMode="auto">
          <a:xfrm>
            <a:off x="261938" y="1047750"/>
            <a:ext cx="8489950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Rectangle 22"/>
          <p:cNvSpPr>
            <a:spLocks noChangeArrowheads="1"/>
          </p:cNvSpPr>
          <p:nvPr/>
        </p:nvSpPr>
        <p:spPr bwMode="auto">
          <a:xfrm>
            <a:off x="316269" y="97432"/>
            <a:ext cx="231775" cy="107950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/>
        </p:spPr>
        <p:txBody>
          <a:bodyPr lIns="46038" tIns="46038" rIns="46038" bIns="46038" anchor="ctr"/>
          <a:lstStyle/>
          <a:p>
            <a:pPr marL="115888" indent="-115888">
              <a:lnSpc>
                <a:spcPct val="90000"/>
              </a:lnSpc>
              <a:buFontTx/>
              <a:buChar char="•"/>
            </a:pPr>
            <a:endParaRPr lang="en-US" sz="1800" b="0" dirty="0"/>
          </a:p>
        </p:txBody>
      </p:sp>
      <p:sp>
        <p:nvSpPr>
          <p:cNvPr id="8" name="Rectangle 22"/>
          <p:cNvSpPr>
            <a:spLocks noChangeArrowheads="1"/>
          </p:cNvSpPr>
          <p:nvPr/>
        </p:nvSpPr>
        <p:spPr bwMode="auto">
          <a:xfrm>
            <a:off x="611169" y="97432"/>
            <a:ext cx="231775" cy="107950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/>
        </p:spPr>
        <p:txBody>
          <a:bodyPr lIns="46038" tIns="46038" rIns="46038" bIns="46038" anchor="ctr"/>
          <a:lstStyle/>
          <a:p>
            <a:pPr marL="115888" indent="-115888">
              <a:lnSpc>
                <a:spcPct val="90000"/>
              </a:lnSpc>
              <a:buFontTx/>
              <a:buChar char="•"/>
            </a:pPr>
            <a:endParaRPr lang="en-US" sz="1800" b="0" dirty="0"/>
          </a:p>
        </p:txBody>
      </p:sp>
      <p:sp>
        <p:nvSpPr>
          <p:cNvPr id="9" name="Rectangle 22"/>
          <p:cNvSpPr>
            <a:spLocks noChangeArrowheads="1"/>
          </p:cNvSpPr>
          <p:nvPr/>
        </p:nvSpPr>
        <p:spPr bwMode="auto">
          <a:xfrm>
            <a:off x="894194" y="97432"/>
            <a:ext cx="231775" cy="107950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/>
        </p:spPr>
        <p:txBody>
          <a:bodyPr lIns="46038" tIns="46038" rIns="46038" bIns="46038" anchor="ctr"/>
          <a:lstStyle/>
          <a:p>
            <a:pPr marL="115888" indent="-115888">
              <a:lnSpc>
                <a:spcPct val="90000"/>
              </a:lnSpc>
              <a:buFontTx/>
              <a:buChar char="•"/>
            </a:pPr>
            <a:endParaRPr lang="en-US" sz="1800" b="0" dirty="0"/>
          </a:p>
        </p:txBody>
      </p:sp>
      <p:sp>
        <p:nvSpPr>
          <p:cNvPr id="10" name="Rectangle 9"/>
          <p:cNvSpPr/>
          <p:nvPr/>
        </p:nvSpPr>
        <p:spPr bwMode="auto">
          <a:xfrm>
            <a:off x="257092" y="69154"/>
            <a:ext cx="1536539" cy="206274"/>
          </a:xfrm>
          <a:prstGeom prst="rect">
            <a:avLst/>
          </a:prstGeom>
          <a:noFill/>
          <a:ln w="127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1" name="Rectangle 22"/>
          <p:cNvSpPr>
            <a:spLocks noChangeArrowheads="1"/>
          </p:cNvSpPr>
          <p:nvPr/>
        </p:nvSpPr>
        <p:spPr bwMode="auto">
          <a:xfrm>
            <a:off x="1187270" y="97432"/>
            <a:ext cx="231775" cy="10795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/>
        </p:spPr>
        <p:txBody>
          <a:bodyPr lIns="46038" tIns="46038" rIns="46038" bIns="46038" anchor="ctr"/>
          <a:lstStyle/>
          <a:p>
            <a:pPr marL="115888" indent="-115888">
              <a:lnSpc>
                <a:spcPct val="90000"/>
              </a:lnSpc>
              <a:buFontTx/>
              <a:buChar char="•"/>
            </a:pPr>
            <a:endParaRPr lang="en-US" sz="1800" b="0" dirty="0"/>
          </a:p>
        </p:txBody>
      </p:sp>
      <p:sp>
        <p:nvSpPr>
          <p:cNvPr id="12" name="Rectangle 22"/>
          <p:cNvSpPr>
            <a:spLocks noChangeArrowheads="1"/>
          </p:cNvSpPr>
          <p:nvPr/>
        </p:nvSpPr>
        <p:spPr bwMode="auto">
          <a:xfrm>
            <a:off x="1468623" y="97432"/>
            <a:ext cx="231775" cy="10795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/>
        </p:spPr>
        <p:txBody>
          <a:bodyPr lIns="46038" tIns="46038" rIns="46038" bIns="46038" anchor="ctr"/>
          <a:lstStyle/>
          <a:p>
            <a:pPr marL="115888" indent="-115888">
              <a:lnSpc>
                <a:spcPct val="90000"/>
              </a:lnSpc>
              <a:buFontTx/>
              <a:buChar char="•"/>
            </a:pPr>
            <a:endParaRPr lang="en-US" sz="1800" b="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3" name="Content Placeholder 2"/>
          <p:cNvSpPr>
            <a:spLocks noGrp="1"/>
          </p:cNvSpPr>
          <p:nvPr>
            <p:ph idx="1"/>
          </p:nvPr>
        </p:nvSpPr>
        <p:spPr>
          <a:xfrm>
            <a:off x="369888" y="1744080"/>
            <a:ext cx="8447087" cy="4410133"/>
          </a:xfrm>
        </p:spPr>
        <p:txBody>
          <a:bodyPr/>
          <a:lstStyle/>
          <a:p>
            <a:pPr eaLnBrk="1" hangingPunct="1">
              <a:buNone/>
            </a:pPr>
            <a:r>
              <a:rPr lang="en-US" sz="1800" dirty="0" err="1" smtClean="0"/>
              <a:t>medCafe</a:t>
            </a:r>
            <a:r>
              <a:rPr lang="en-US" sz="1800" dirty="0" smtClean="0"/>
              <a:t> </a:t>
            </a:r>
          </a:p>
          <a:p>
            <a:pPr eaLnBrk="1" hangingPunct="1">
              <a:lnSpc>
                <a:spcPct val="100000"/>
              </a:lnSpc>
            </a:pPr>
            <a:r>
              <a:rPr lang="en-US" sz="1600" dirty="0" smtClean="0"/>
              <a:t>Security infrastructure </a:t>
            </a:r>
            <a:r>
              <a:rPr lang="en-US" sz="1600" b="0" dirty="0" smtClean="0"/>
              <a:t>- needs to exist for single sign on, role-based access</a:t>
            </a:r>
          </a:p>
          <a:p>
            <a:pPr eaLnBrk="1" hangingPunct="1">
              <a:lnSpc>
                <a:spcPct val="100000"/>
              </a:lnSpc>
            </a:pPr>
            <a:r>
              <a:rPr lang="en-US" sz="1600" dirty="0" smtClean="0"/>
              <a:t>User Interface </a:t>
            </a:r>
            <a:r>
              <a:rPr lang="en-US" sz="1600" b="0" dirty="0" smtClean="0"/>
              <a:t>- scale interface for production level data sets</a:t>
            </a:r>
          </a:p>
          <a:p>
            <a:pPr eaLnBrk="1" hangingPunct="1">
              <a:lnSpc>
                <a:spcPct val="100000"/>
              </a:lnSpc>
            </a:pPr>
            <a:r>
              <a:rPr lang="en-US" sz="1600" dirty="0" smtClean="0"/>
              <a:t>Data standards </a:t>
            </a:r>
            <a:r>
              <a:rPr lang="en-US" sz="1600" b="0" dirty="0" smtClean="0"/>
              <a:t> - health data ontology</a:t>
            </a:r>
          </a:p>
          <a:p>
            <a:pPr eaLnBrk="1" hangingPunct="1">
              <a:lnSpc>
                <a:spcPct val="100000"/>
              </a:lnSpc>
            </a:pPr>
            <a:r>
              <a:rPr lang="en-US" sz="1600" dirty="0" smtClean="0"/>
              <a:t>Business rules </a:t>
            </a:r>
            <a:r>
              <a:rPr lang="en-US" sz="1600" b="0" dirty="0" smtClean="0"/>
              <a:t>-</a:t>
            </a:r>
            <a:r>
              <a:rPr lang="en-US" sz="1600" dirty="0" smtClean="0"/>
              <a:t> </a:t>
            </a:r>
            <a:r>
              <a:rPr lang="en-US" sz="1600" b="0" dirty="0" smtClean="0"/>
              <a:t>enforced with Templates</a:t>
            </a:r>
          </a:p>
          <a:p>
            <a:pPr eaLnBrk="1" hangingPunct="1">
              <a:lnSpc>
                <a:spcPct val="100000"/>
              </a:lnSpc>
            </a:pPr>
            <a:r>
              <a:rPr lang="en-US" sz="1600" dirty="0" smtClean="0"/>
              <a:t>Data entry </a:t>
            </a:r>
            <a:r>
              <a:rPr lang="en-US" sz="1600" b="0" dirty="0" smtClean="0"/>
              <a:t>– write back to the data source</a:t>
            </a:r>
          </a:p>
          <a:p>
            <a:pPr eaLnBrk="1" hangingPunct="1">
              <a:lnSpc>
                <a:spcPct val="100000"/>
              </a:lnSpc>
            </a:pPr>
            <a:endParaRPr lang="en-US" sz="800" b="0" dirty="0" smtClean="0"/>
          </a:p>
          <a:p>
            <a:pPr eaLnBrk="1" hangingPunct="1">
              <a:lnSpc>
                <a:spcPts val="3000"/>
              </a:lnSpc>
              <a:spcAft>
                <a:spcPct val="0"/>
              </a:spcAft>
              <a:buNone/>
            </a:pPr>
            <a:r>
              <a:rPr lang="en-US" sz="1800" dirty="0" smtClean="0"/>
              <a:t>All Systems</a:t>
            </a:r>
          </a:p>
          <a:p>
            <a:pPr eaLnBrk="1" hangingPunct="1">
              <a:spcAft>
                <a:spcPct val="0"/>
              </a:spcAft>
            </a:pPr>
            <a:r>
              <a:rPr lang="en-US" sz="1600" dirty="0" smtClean="0"/>
              <a:t>Governance</a:t>
            </a:r>
            <a:r>
              <a:rPr lang="en-US" sz="1600" b="0" dirty="0" smtClean="0"/>
              <a:t> - Manage component libraries</a:t>
            </a:r>
          </a:p>
          <a:p>
            <a:pPr eaLnBrk="1" hangingPunct="1">
              <a:spcAft>
                <a:spcPct val="0"/>
              </a:spcAft>
            </a:pPr>
            <a:r>
              <a:rPr lang="en-US" sz="1600" dirty="0" smtClean="0"/>
              <a:t>Discoverability</a:t>
            </a:r>
            <a:r>
              <a:rPr lang="en-US" sz="1600" b="0" dirty="0" smtClean="0"/>
              <a:t> - Enable discoverability of components</a:t>
            </a:r>
          </a:p>
          <a:p>
            <a:pPr eaLnBrk="1" hangingPunct="1">
              <a:spcAft>
                <a:spcPct val="0"/>
              </a:spcAft>
            </a:pPr>
            <a:r>
              <a:rPr lang="en-US" sz="1600" dirty="0" smtClean="0"/>
              <a:t>Test Framework </a:t>
            </a:r>
            <a:r>
              <a:rPr lang="en-US" sz="1600" b="0" dirty="0" smtClean="0"/>
              <a:t>- Develop Test Infrastructure framework for new components</a:t>
            </a:r>
          </a:p>
          <a:p>
            <a:pPr eaLnBrk="1" hangingPunct="1">
              <a:spcAft>
                <a:spcPct val="0"/>
              </a:spcAft>
            </a:pPr>
            <a:r>
              <a:rPr lang="en-US" sz="1600" dirty="0" smtClean="0"/>
              <a:t>Service Access </a:t>
            </a:r>
            <a:r>
              <a:rPr lang="en-US" sz="1600" b="0" dirty="0" smtClean="0"/>
              <a:t>- Develop mechanism to alert user to service availability</a:t>
            </a:r>
          </a:p>
          <a:p>
            <a:pPr eaLnBrk="1" hangingPunct="1">
              <a:spcAft>
                <a:spcPct val="0"/>
              </a:spcAft>
            </a:pPr>
            <a:r>
              <a:rPr lang="en-US" sz="1600" dirty="0" smtClean="0"/>
              <a:t>Business Analytics </a:t>
            </a:r>
            <a:r>
              <a:rPr lang="en-US" sz="1600" b="0" dirty="0" smtClean="0"/>
              <a:t>– Allow users to rate and show components</a:t>
            </a:r>
          </a:p>
          <a:p>
            <a:pPr eaLnBrk="1" hangingPunct="1">
              <a:spcAft>
                <a:spcPct val="0"/>
              </a:spcAft>
              <a:buNone/>
            </a:pPr>
            <a:endParaRPr lang="en-US" sz="1600" dirty="0" smtClean="0"/>
          </a:p>
          <a:p>
            <a:pPr eaLnBrk="1" hangingPunct="1"/>
            <a:endParaRPr lang="en-US" sz="1600" dirty="0" smtClean="0"/>
          </a:p>
          <a:p>
            <a:pPr lvl="1" eaLnBrk="1" hangingPunct="1"/>
            <a:endParaRPr lang="en-US" sz="1600" dirty="0" smtClean="0"/>
          </a:p>
          <a:p>
            <a:pPr lvl="1" eaLnBrk="1" hangingPunct="1"/>
            <a:endParaRPr lang="en-US" sz="1600" dirty="0" smtClean="0"/>
          </a:p>
          <a:p>
            <a:pPr eaLnBrk="1" hangingPunct="1"/>
            <a:endParaRPr lang="en-US" sz="1600" dirty="0" smtClean="0"/>
          </a:p>
        </p:txBody>
      </p:sp>
      <p:cxnSp>
        <p:nvCxnSpPr>
          <p:cNvPr id="4" name="Straight Connector 3"/>
          <p:cNvCxnSpPr/>
          <p:nvPr/>
        </p:nvCxnSpPr>
        <p:spPr bwMode="auto">
          <a:xfrm>
            <a:off x="261938" y="1041612"/>
            <a:ext cx="8489950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itle 1"/>
          <p:cNvSpPr txBox="1">
            <a:spLocks/>
          </p:cNvSpPr>
          <p:nvPr/>
        </p:nvSpPr>
        <p:spPr bwMode="auto">
          <a:xfrm>
            <a:off x="1087437" y="1180742"/>
            <a:ext cx="7224355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>
              <a:lnSpc>
                <a:spcPts val="3000"/>
              </a:lnSpc>
            </a:pPr>
            <a:r>
              <a:rPr lang="en-US" sz="1800" b="1" dirty="0" smtClean="0">
                <a:solidFill>
                  <a:srgbClr val="C00000"/>
                </a:solidFill>
              </a:rPr>
              <a:t>Issues in Scaling to Production for </a:t>
            </a:r>
            <a:r>
              <a:rPr lang="en-US" sz="1800" b="1" dirty="0" err="1" smtClean="0">
                <a:solidFill>
                  <a:srgbClr val="C00000"/>
                </a:solidFill>
              </a:rPr>
              <a:t>medCafe</a:t>
            </a:r>
            <a:r>
              <a:rPr lang="en-US" sz="1800" b="1" dirty="0" smtClean="0">
                <a:solidFill>
                  <a:srgbClr val="C00000"/>
                </a:solidFill>
              </a:rPr>
              <a:t> and All Systems</a:t>
            </a:r>
            <a:endParaRPr lang="en-US" sz="1800" b="1" dirty="0">
              <a:solidFill>
                <a:srgbClr val="C00000"/>
              </a:solidFill>
            </a:endParaRPr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167884" y="264576"/>
            <a:ext cx="8565150" cy="533400"/>
          </a:xfrm>
        </p:spPr>
        <p:txBody>
          <a:bodyPr/>
          <a:lstStyle/>
          <a:p>
            <a:pPr eaLnBrk="1" hangingPunct="1"/>
            <a:r>
              <a:rPr lang="en-US" sz="1800" dirty="0" smtClean="0">
                <a:solidFill>
                  <a:schemeClr val="tx2"/>
                </a:solidFill>
                <a:latin typeface="+mn-lt"/>
              </a:rPr>
              <a:t>As noted, </a:t>
            </a:r>
            <a:r>
              <a:rPr lang="en-US" sz="1800" dirty="0" err="1" smtClean="0">
                <a:solidFill>
                  <a:schemeClr val="tx2"/>
                </a:solidFill>
                <a:latin typeface="+mn-lt"/>
              </a:rPr>
              <a:t>medCafe</a:t>
            </a:r>
            <a:r>
              <a:rPr lang="en-US" sz="1800" dirty="0" smtClean="0">
                <a:solidFill>
                  <a:schemeClr val="tx2"/>
                </a:solidFill>
                <a:latin typeface="+mn-lt"/>
              </a:rPr>
              <a:t> is not a production level system; there are some scaling issues that are </a:t>
            </a:r>
            <a:r>
              <a:rPr lang="en-US" sz="1800" dirty="0" err="1" smtClean="0">
                <a:solidFill>
                  <a:schemeClr val="tx2"/>
                </a:solidFill>
                <a:latin typeface="+mn-lt"/>
              </a:rPr>
              <a:t>medCafe</a:t>
            </a:r>
            <a:r>
              <a:rPr lang="en-US" sz="1800" dirty="0" smtClean="0">
                <a:solidFill>
                  <a:schemeClr val="tx2"/>
                </a:solidFill>
                <a:latin typeface="+mn-lt"/>
              </a:rPr>
              <a:t> specific, and others that are “all-system” </a:t>
            </a:r>
            <a:br>
              <a:rPr lang="en-US" sz="1800" dirty="0" smtClean="0">
                <a:solidFill>
                  <a:schemeClr val="tx2"/>
                </a:solidFill>
                <a:latin typeface="+mn-lt"/>
              </a:rPr>
            </a:br>
            <a:endParaRPr lang="en-US" sz="1800" dirty="0" smtClean="0">
              <a:latin typeface="+mn-lt"/>
            </a:endParaRPr>
          </a:p>
        </p:txBody>
      </p:sp>
      <p:sp>
        <p:nvSpPr>
          <p:cNvPr id="20" name="Rectangle 22"/>
          <p:cNvSpPr>
            <a:spLocks noChangeArrowheads="1"/>
          </p:cNvSpPr>
          <p:nvPr/>
        </p:nvSpPr>
        <p:spPr bwMode="auto">
          <a:xfrm>
            <a:off x="316269" y="97432"/>
            <a:ext cx="231775" cy="107950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/>
        </p:spPr>
        <p:txBody>
          <a:bodyPr lIns="46038" tIns="46038" rIns="46038" bIns="46038" anchor="ctr"/>
          <a:lstStyle/>
          <a:p>
            <a:pPr marL="115888" indent="-115888">
              <a:lnSpc>
                <a:spcPct val="90000"/>
              </a:lnSpc>
              <a:buFontTx/>
              <a:buChar char="•"/>
            </a:pPr>
            <a:endParaRPr lang="en-US" sz="1800" b="0" dirty="0"/>
          </a:p>
        </p:txBody>
      </p:sp>
      <p:sp>
        <p:nvSpPr>
          <p:cNvPr id="21" name="Rectangle 22"/>
          <p:cNvSpPr>
            <a:spLocks noChangeArrowheads="1"/>
          </p:cNvSpPr>
          <p:nvPr/>
        </p:nvSpPr>
        <p:spPr bwMode="auto">
          <a:xfrm>
            <a:off x="611169" y="97432"/>
            <a:ext cx="231775" cy="107950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/>
        </p:spPr>
        <p:txBody>
          <a:bodyPr lIns="46038" tIns="46038" rIns="46038" bIns="46038" anchor="ctr"/>
          <a:lstStyle/>
          <a:p>
            <a:pPr marL="115888" indent="-115888">
              <a:lnSpc>
                <a:spcPct val="90000"/>
              </a:lnSpc>
              <a:buFontTx/>
              <a:buChar char="•"/>
            </a:pPr>
            <a:endParaRPr lang="en-US" sz="1800" b="0" dirty="0"/>
          </a:p>
        </p:txBody>
      </p:sp>
      <p:sp>
        <p:nvSpPr>
          <p:cNvPr id="22" name="Rectangle 22"/>
          <p:cNvSpPr>
            <a:spLocks noChangeArrowheads="1"/>
          </p:cNvSpPr>
          <p:nvPr/>
        </p:nvSpPr>
        <p:spPr bwMode="auto">
          <a:xfrm>
            <a:off x="894194" y="97432"/>
            <a:ext cx="231775" cy="107950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/>
        </p:spPr>
        <p:txBody>
          <a:bodyPr lIns="46038" tIns="46038" rIns="46038" bIns="46038" anchor="ctr"/>
          <a:lstStyle/>
          <a:p>
            <a:pPr marL="115888" indent="-115888">
              <a:lnSpc>
                <a:spcPct val="90000"/>
              </a:lnSpc>
              <a:buFontTx/>
              <a:buChar char="•"/>
            </a:pPr>
            <a:endParaRPr lang="en-US" sz="1800" b="0" dirty="0"/>
          </a:p>
        </p:txBody>
      </p:sp>
      <p:sp>
        <p:nvSpPr>
          <p:cNvPr id="23" name="Rectangle 22"/>
          <p:cNvSpPr/>
          <p:nvPr/>
        </p:nvSpPr>
        <p:spPr bwMode="auto">
          <a:xfrm>
            <a:off x="257092" y="69154"/>
            <a:ext cx="1536539" cy="206274"/>
          </a:xfrm>
          <a:prstGeom prst="rect">
            <a:avLst/>
          </a:prstGeom>
          <a:noFill/>
          <a:ln w="127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4" name="Rectangle 22"/>
          <p:cNvSpPr>
            <a:spLocks noChangeArrowheads="1"/>
          </p:cNvSpPr>
          <p:nvPr/>
        </p:nvSpPr>
        <p:spPr bwMode="auto">
          <a:xfrm>
            <a:off x="1187270" y="97432"/>
            <a:ext cx="231775" cy="107950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/>
        </p:spPr>
        <p:txBody>
          <a:bodyPr lIns="46038" tIns="46038" rIns="46038" bIns="46038" anchor="ctr"/>
          <a:lstStyle/>
          <a:p>
            <a:pPr marL="115888" indent="-115888">
              <a:lnSpc>
                <a:spcPct val="90000"/>
              </a:lnSpc>
              <a:buFontTx/>
              <a:buChar char="•"/>
            </a:pPr>
            <a:endParaRPr lang="en-US" sz="1800" b="0" dirty="0"/>
          </a:p>
        </p:txBody>
      </p:sp>
      <p:sp>
        <p:nvSpPr>
          <p:cNvPr id="25" name="Rectangle 22"/>
          <p:cNvSpPr>
            <a:spLocks noChangeArrowheads="1"/>
          </p:cNvSpPr>
          <p:nvPr/>
        </p:nvSpPr>
        <p:spPr bwMode="auto">
          <a:xfrm>
            <a:off x="1468623" y="97432"/>
            <a:ext cx="231775" cy="10795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/>
        </p:spPr>
        <p:txBody>
          <a:bodyPr lIns="46038" tIns="46038" rIns="46038" bIns="46038" anchor="ctr"/>
          <a:lstStyle/>
          <a:p>
            <a:pPr marL="115888" indent="-115888">
              <a:lnSpc>
                <a:spcPct val="90000"/>
              </a:lnSpc>
              <a:buFontTx/>
              <a:buChar char="•"/>
            </a:pPr>
            <a:endParaRPr lang="en-US" sz="1800" b="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Title 1"/>
          <p:cNvSpPr>
            <a:spLocks noGrp="1"/>
          </p:cNvSpPr>
          <p:nvPr>
            <p:ph type="title"/>
          </p:nvPr>
        </p:nvSpPr>
        <p:spPr>
          <a:xfrm>
            <a:off x="1481138" y="947738"/>
            <a:ext cx="6042025" cy="533400"/>
          </a:xfrm>
        </p:spPr>
        <p:txBody>
          <a:bodyPr/>
          <a:lstStyle/>
          <a:p>
            <a:pPr algn="ctr" eaLnBrk="1" hangingPunct="1"/>
            <a:r>
              <a:rPr lang="en-US" sz="1800" dirty="0" err="1" smtClean="0">
                <a:solidFill>
                  <a:srgbClr val="C00000"/>
                </a:solidFill>
                <a:latin typeface="Arial" charset="0"/>
              </a:rPr>
              <a:t>medCafe</a:t>
            </a:r>
            <a:r>
              <a:rPr lang="en-US" sz="1800" dirty="0" smtClean="0">
                <a:solidFill>
                  <a:srgbClr val="C00000"/>
                </a:solidFill>
                <a:latin typeface="Arial" charset="0"/>
              </a:rPr>
              <a:t>: Industry Feedback</a:t>
            </a:r>
          </a:p>
        </p:txBody>
      </p:sp>
      <p:sp>
        <p:nvSpPr>
          <p:cNvPr id="56323" name="Content Placeholder 2"/>
          <p:cNvSpPr>
            <a:spLocks noGrp="1"/>
          </p:cNvSpPr>
          <p:nvPr>
            <p:ph idx="1"/>
          </p:nvPr>
        </p:nvSpPr>
        <p:spPr>
          <a:xfrm>
            <a:off x="368300" y="1527175"/>
            <a:ext cx="8462963" cy="4005263"/>
          </a:xfrm>
        </p:spPr>
        <p:txBody>
          <a:bodyPr/>
          <a:lstStyle/>
          <a:p>
            <a:pPr eaLnBrk="1" hangingPunct="1">
              <a:spcAft>
                <a:spcPts val="1200"/>
              </a:spcAft>
            </a:pPr>
            <a:r>
              <a:rPr lang="en-US" sz="1800" dirty="0" smtClean="0"/>
              <a:t>From meeting with Open Health Tools</a:t>
            </a:r>
          </a:p>
          <a:p>
            <a:pPr lvl="1" eaLnBrk="1" hangingPunct="1">
              <a:spcAft>
                <a:spcPts val="1200"/>
              </a:spcAft>
            </a:pPr>
            <a:r>
              <a:rPr lang="en-US" sz="1800" b="0" dirty="0" smtClean="0"/>
              <a:t>Rob </a:t>
            </a:r>
            <a:r>
              <a:rPr lang="en-US" sz="1800" b="0" dirty="0" err="1" smtClean="0"/>
              <a:t>Kolodner</a:t>
            </a:r>
            <a:r>
              <a:rPr lang="en-US" sz="1800" b="0" dirty="0" smtClean="0"/>
              <a:t>, </a:t>
            </a:r>
          </a:p>
          <a:p>
            <a:pPr lvl="2" eaLnBrk="1" hangingPunct="1">
              <a:spcAft>
                <a:spcPts val="1200"/>
              </a:spcAft>
            </a:pPr>
            <a:r>
              <a:rPr lang="en-US" b="0" dirty="0" smtClean="0"/>
              <a:t>Chief Technology Officer for Open Health Tools</a:t>
            </a:r>
          </a:p>
          <a:p>
            <a:pPr lvl="2" eaLnBrk="1" hangingPunct="1">
              <a:spcAft>
                <a:spcPts val="1200"/>
              </a:spcAft>
            </a:pPr>
            <a:r>
              <a:rPr lang="en-US" b="0" dirty="0" smtClean="0"/>
              <a:t> Former National Coordinator for Health IT</a:t>
            </a:r>
          </a:p>
          <a:p>
            <a:pPr lvl="1" eaLnBrk="1" hangingPunct="1">
              <a:spcAft>
                <a:spcPts val="1200"/>
              </a:spcAft>
            </a:pPr>
            <a:r>
              <a:rPr lang="en-US" sz="1800" b="0" dirty="0" smtClean="0"/>
              <a:t>Skip </a:t>
            </a:r>
            <a:r>
              <a:rPr lang="en-US" sz="1800" b="0" dirty="0" err="1" smtClean="0"/>
              <a:t>McGaughey</a:t>
            </a:r>
            <a:endParaRPr lang="en-US" sz="1800" b="0" dirty="0" smtClean="0"/>
          </a:p>
          <a:p>
            <a:pPr lvl="2" eaLnBrk="1" hangingPunct="1">
              <a:spcAft>
                <a:spcPts val="1200"/>
              </a:spcAft>
            </a:pPr>
            <a:r>
              <a:rPr lang="en-US" b="0" dirty="0" smtClean="0"/>
              <a:t> (Executive Director) of Open Health Tools </a:t>
            </a:r>
          </a:p>
          <a:p>
            <a:pPr lvl="2" eaLnBrk="1" hangingPunct="1">
              <a:spcAft>
                <a:spcPts val="1200"/>
              </a:spcAft>
            </a:pPr>
            <a:r>
              <a:rPr lang="en-US" b="0" dirty="0" smtClean="0"/>
              <a:t>Co Founder of Eclipse</a:t>
            </a:r>
          </a:p>
          <a:p>
            <a:pPr eaLnBrk="1" hangingPunct="1">
              <a:spcAft>
                <a:spcPts val="1200"/>
              </a:spcAft>
            </a:pPr>
            <a:r>
              <a:rPr lang="en-US" sz="1800" dirty="0" smtClean="0"/>
              <a:t>“You solved a lot of the really hard problems”</a:t>
            </a:r>
            <a:endParaRPr lang="en-US" sz="1800" baseline="30000" dirty="0" smtClean="0"/>
          </a:p>
          <a:p>
            <a:pPr eaLnBrk="1" hangingPunct="1">
              <a:spcAft>
                <a:spcPts val="1200"/>
              </a:spcAft>
            </a:pPr>
            <a:r>
              <a:rPr lang="en-US" sz="1800" dirty="0" smtClean="0"/>
              <a:t>“there are many who want to work to solve the next generation of the UI [user-defined GUIs], which you've already thought through most of”</a:t>
            </a:r>
            <a:endParaRPr lang="en-US" sz="1800" baseline="30000" dirty="0" smtClean="0"/>
          </a:p>
          <a:p>
            <a:pPr eaLnBrk="1" hangingPunct="1">
              <a:spcAft>
                <a:spcPts val="1200"/>
              </a:spcAft>
            </a:pPr>
            <a:endParaRPr lang="en-US" sz="1800" dirty="0" smtClean="0"/>
          </a:p>
        </p:txBody>
      </p:sp>
      <p:sp>
        <p:nvSpPr>
          <p:cNvPr id="56324" name="Rectangle 3"/>
          <p:cNvSpPr>
            <a:spLocks noChangeArrowheads="1"/>
          </p:cNvSpPr>
          <p:nvPr/>
        </p:nvSpPr>
        <p:spPr bwMode="auto">
          <a:xfrm>
            <a:off x="233363" y="6032500"/>
            <a:ext cx="8720137" cy="50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600"/>
              <a:t> </a:t>
            </a:r>
          </a:p>
          <a:p>
            <a:endParaRPr lang="en-US" sz="1100"/>
          </a:p>
        </p:txBody>
      </p:sp>
      <p:sp>
        <p:nvSpPr>
          <p:cNvPr id="56325" name="Title 1"/>
          <p:cNvSpPr txBox="1">
            <a:spLocks/>
          </p:cNvSpPr>
          <p:nvPr/>
        </p:nvSpPr>
        <p:spPr bwMode="auto">
          <a:xfrm>
            <a:off x="175520" y="175520"/>
            <a:ext cx="859861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000"/>
              </a:lnSpc>
            </a:pPr>
            <a:r>
              <a:rPr lang="en-US" sz="1800" b="1" dirty="0" smtClean="0">
                <a:solidFill>
                  <a:srgbClr val="092394"/>
                </a:solidFill>
              </a:rPr>
              <a:t>Initial feedback on </a:t>
            </a:r>
            <a:r>
              <a:rPr lang="en-US" sz="1800" b="1" dirty="0" err="1" smtClean="0">
                <a:solidFill>
                  <a:srgbClr val="092394"/>
                </a:solidFill>
              </a:rPr>
              <a:t>medCafe</a:t>
            </a:r>
            <a:r>
              <a:rPr lang="en-US" sz="1800" b="1" dirty="0" smtClean="0">
                <a:solidFill>
                  <a:srgbClr val="092394"/>
                </a:solidFill>
              </a:rPr>
              <a:t> has </a:t>
            </a:r>
            <a:r>
              <a:rPr lang="en-US" sz="1800" b="1" dirty="0">
                <a:solidFill>
                  <a:srgbClr val="092394"/>
                </a:solidFill>
              </a:rPr>
              <a:t>been </a:t>
            </a:r>
            <a:r>
              <a:rPr lang="en-US" sz="1800" b="1" dirty="0" smtClean="0">
                <a:solidFill>
                  <a:srgbClr val="092394"/>
                </a:solidFill>
              </a:rPr>
              <a:t>positive, and we have heard that we have “solved a lot of the really hard problems” </a:t>
            </a:r>
            <a:endParaRPr lang="en-US" sz="1800" b="1" dirty="0">
              <a:solidFill>
                <a:srgbClr val="092394"/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 bwMode="auto">
          <a:xfrm>
            <a:off x="261938" y="931863"/>
            <a:ext cx="8489950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Rectangle 22"/>
          <p:cNvSpPr>
            <a:spLocks noChangeArrowheads="1"/>
          </p:cNvSpPr>
          <p:nvPr/>
        </p:nvSpPr>
        <p:spPr bwMode="auto">
          <a:xfrm>
            <a:off x="316269" y="97432"/>
            <a:ext cx="231775" cy="107950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/>
        </p:spPr>
        <p:txBody>
          <a:bodyPr lIns="46038" tIns="46038" rIns="46038" bIns="46038" anchor="ctr"/>
          <a:lstStyle/>
          <a:p>
            <a:pPr marL="115888" indent="-115888">
              <a:lnSpc>
                <a:spcPct val="90000"/>
              </a:lnSpc>
              <a:buFontTx/>
              <a:buChar char="•"/>
            </a:pPr>
            <a:endParaRPr lang="en-US" sz="1800" b="0" dirty="0"/>
          </a:p>
        </p:txBody>
      </p:sp>
      <p:sp>
        <p:nvSpPr>
          <p:cNvPr id="8" name="Rectangle 22"/>
          <p:cNvSpPr>
            <a:spLocks noChangeArrowheads="1"/>
          </p:cNvSpPr>
          <p:nvPr/>
        </p:nvSpPr>
        <p:spPr bwMode="auto">
          <a:xfrm>
            <a:off x="611169" y="97432"/>
            <a:ext cx="231775" cy="107950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/>
        </p:spPr>
        <p:txBody>
          <a:bodyPr lIns="46038" tIns="46038" rIns="46038" bIns="46038" anchor="ctr"/>
          <a:lstStyle/>
          <a:p>
            <a:pPr marL="115888" indent="-115888">
              <a:lnSpc>
                <a:spcPct val="90000"/>
              </a:lnSpc>
              <a:buFontTx/>
              <a:buChar char="•"/>
            </a:pPr>
            <a:endParaRPr lang="en-US" sz="1800" b="0" dirty="0"/>
          </a:p>
        </p:txBody>
      </p:sp>
      <p:sp>
        <p:nvSpPr>
          <p:cNvPr id="9" name="Rectangle 22"/>
          <p:cNvSpPr>
            <a:spLocks noChangeArrowheads="1"/>
          </p:cNvSpPr>
          <p:nvPr/>
        </p:nvSpPr>
        <p:spPr bwMode="auto">
          <a:xfrm>
            <a:off x="894194" y="97432"/>
            <a:ext cx="231775" cy="107950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/>
        </p:spPr>
        <p:txBody>
          <a:bodyPr lIns="46038" tIns="46038" rIns="46038" bIns="46038" anchor="ctr"/>
          <a:lstStyle/>
          <a:p>
            <a:pPr marL="115888" indent="-115888">
              <a:lnSpc>
                <a:spcPct val="90000"/>
              </a:lnSpc>
              <a:buFontTx/>
              <a:buChar char="•"/>
            </a:pPr>
            <a:endParaRPr lang="en-US" sz="1800" b="0" dirty="0"/>
          </a:p>
        </p:txBody>
      </p:sp>
      <p:sp>
        <p:nvSpPr>
          <p:cNvPr id="10" name="Rectangle 9"/>
          <p:cNvSpPr/>
          <p:nvPr/>
        </p:nvSpPr>
        <p:spPr bwMode="auto">
          <a:xfrm>
            <a:off x="257092" y="69154"/>
            <a:ext cx="1536539" cy="206274"/>
          </a:xfrm>
          <a:prstGeom prst="rect">
            <a:avLst/>
          </a:prstGeom>
          <a:noFill/>
          <a:ln w="127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1" name="Rectangle 22"/>
          <p:cNvSpPr>
            <a:spLocks noChangeArrowheads="1"/>
          </p:cNvSpPr>
          <p:nvPr/>
        </p:nvSpPr>
        <p:spPr bwMode="auto">
          <a:xfrm>
            <a:off x="1187270" y="97432"/>
            <a:ext cx="231775" cy="107950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/>
        </p:spPr>
        <p:txBody>
          <a:bodyPr lIns="46038" tIns="46038" rIns="46038" bIns="46038" anchor="ctr"/>
          <a:lstStyle/>
          <a:p>
            <a:pPr marL="115888" indent="-115888">
              <a:lnSpc>
                <a:spcPct val="90000"/>
              </a:lnSpc>
              <a:buFontTx/>
              <a:buChar char="•"/>
            </a:pPr>
            <a:endParaRPr lang="en-US" sz="1800" b="0" dirty="0"/>
          </a:p>
        </p:txBody>
      </p:sp>
      <p:sp>
        <p:nvSpPr>
          <p:cNvPr id="12" name="Rectangle 22"/>
          <p:cNvSpPr>
            <a:spLocks noChangeArrowheads="1"/>
          </p:cNvSpPr>
          <p:nvPr/>
        </p:nvSpPr>
        <p:spPr bwMode="auto">
          <a:xfrm>
            <a:off x="1468623" y="97432"/>
            <a:ext cx="231775" cy="10795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/>
        </p:spPr>
        <p:txBody>
          <a:bodyPr lIns="46038" tIns="46038" rIns="46038" bIns="46038" anchor="ctr"/>
          <a:lstStyle/>
          <a:p>
            <a:pPr marL="115888" indent="-115888">
              <a:lnSpc>
                <a:spcPct val="90000"/>
              </a:lnSpc>
              <a:buFontTx/>
              <a:buChar char="•"/>
            </a:pPr>
            <a:endParaRPr lang="en-US" sz="1800" b="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>
          <a:xfrm>
            <a:off x="309082" y="487160"/>
            <a:ext cx="8229600" cy="533400"/>
          </a:xfrm>
        </p:spPr>
        <p:txBody>
          <a:bodyPr/>
          <a:lstStyle/>
          <a:p>
            <a:pPr eaLnBrk="1" hangingPunct="1"/>
            <a:r>
              <a:rPr lang="en-US" sz="2200" dirty="0" smtClean="0">
                <a:solidFill>
                  <a:schemeClr val="tx2"/>
                </a:solidFill>
                <a:latin typeface="Arial" charset="0"/>
              </a:rPr>
              <a:t>Purpose and Agenda</a:t>
            </a:r>
          </a:p>
        </p:txBody>
      </p:sp>
      <p:sp>
        <p:nvSpPr>
          <p:cNvPr id="1741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None/>
            </a:pPr>
            <a:r>
              <a:rPr lang="en-US" sz="1800" dirty="0" smtClean="0"/>
              <a:t>Purpose – </a:t>
            </a:r>
            <a:r>
              <a:rPr lang="en-US" sz="1800" b="0" dirty="0" smtClean="0"/>
              <a:t>Share MITRE’s work on </a:t>
            </a:r>
            <a:r>
              <a:rPr lang="en-US" sz="1800" b="0" dirty="0" err="1" smtClean="0"/>
              <a:t>medCafe</a:t>
            </a:r>
            <a:r>
              <a:rPr lang="en-US" sz="1800" b="0" dirty="0" smtClean="0"/>
              <a:t>, a software proto-type that demonstrates ways to significantly improve physician interaction with patient records, and discuss potential impact/use of </a:t>
            </a:r>
            <a:r>
              <a:rPr lang="en-US" sz="1800" b="0" dirty="0" err="1" smtClean="0"/>
              <a:t>medCafe</a:t>
            </a:r>
            <a:endParaRPr lang="en-US" sz="1800" b="0" dirty="0" smtClean="0"/>
          </a:p>
          <a:p>
            <a:pPr eaLnBrk="1" hangingPunct="1"/>
            <a:endParaRPr lang="en-US" sz="1800" dirty="0" smtClean="0"/>
          </a:p>
          <a:p>
            <a:pPr eaLnBrk="1" hangingPunct="1">
              <a:buNone/>
            </a:pPr>
            <a:r>
              <a:rPr lang="en-US" sz="1800" dirty="0" smtClean="0"/>
              <a:t>Agenda</a:t>
            </a:r>
          </a:p>
          <a:p>
            <a:pPr eaLnBrk="1" hangingPunct="1"/>
            <a:r>
              <a:rPr lang="en-US" sz="1800" dirty="0" smtClean="0"/>
              <a:t>Problem Statement/Challenges in Accessing Patient Information</a:t>
            </a:r>
          </a:p>
          <a:p>
            <a:pPr eaLnBrk="1" hangingPunct="1"/>
            <a:r>
              <a:rPr lang="en-US" sz="1800" dirty="0" smtClean="0"/>
              <a:t>An Overview of the MITRE </a:t>
            </a:r>
            <a:r>
              <a:rPr lang="en-US" sz="1800" dirty="0" err="1" smtClean="0"/>
              <a:t>medCafe</a:t>
            </a:r>
            <a:r>
              <a:rPr lang="en-US" sz="1800" dirty="0" smtClean="0"/>
              <a:t> Solution</a:t>
            </a:r>
          </a:p>
          <a:p>
            <a:pPr eaLnBrk="1" hangingPunct="1"/>
            <a:r>
              <a:rPr lang="en-US" sz="1800" dirty="0" smtClean="0"/>
              <a:t>Best Practices </a:t>
            </a:r>
          </a:p>
          <a:p>
            <a:pPr eaLnBrk="1" hangingPunct="1"/>
            <a:r>
              <a:rPr lang="en-US" sz="1800" dirty="0" smtClean="0"/>
              <a:t>Scaling to Production and Initial Industry Feedback</a:t>
            </a:r>
          </a:p>
          <a:p>
            <a:pPr eaLnBrk="1" hangingPunct="1"/>
            <a:r>
              <a:rPr lang="en-US" sz="1800" dirty="0" smtClean="0"/>
              <a:t>Questions and Next Steps</a:t>
            </a:r>
          </a:p>
        </p:txBody>
      </p:sp>
      <p:cxnSp>
        <p:nvCxnSpPr>
          <p:cNvPr id="4" name="Straight Connector 3"/>
          <p:cNvCxnSpPr/>
          <p:nvPr/>
        </p:nvCxnSpPr>
        <p:spPr bwMode="auto">
          <a:xfrm>
            <a:off x="261938" y="1047750"/>
            <a:ext cx="8489950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Rectangle 22"/>
          <p:cNvSpPr>
            <a:spLocks noChangeArrowheads="1"/>
          </p:cNvSpPr>
          <p:nvPr/>
        </p:nvSpPr>
        <p:spPr bwMode="auto">
          <a:xfrm>
            <a:off x="1590245" y="2974152"/>
            <a:ext cx="231775" cy="107950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/>
        </p:spPr>
        <p:txBody>
          <a:bodyPr lIns="46038" tIns="46038" rIns="46038" bIns="46038" anchor="ctr"/>
          <a:lstStyle/>
          <a:p>
            <a:pPr marL="115888" indent="-115888">
              <a:lnSpc>
                <a:spcPct val="90000"/>
              </a:lnSpc>
              <a:buFontTx/>
              <a:buChar char="•"/>
            </a:pPr>
            <a:endParaRPr lang="en-US" sz="1800" b="0" dirty="0"/>
          </a:p>
        </p:txBody>
      </p:sp>
      <p:sp>
        <p:nvSpPr>
          <p:cNvPr id="6" name="Rectangle 22"/>
          <p:cNvSpPr>
            <a:spLocks noChangeArrowheads="1"/>
          </p:cNvSpPr>
          <p:nvPr/>
        </p:nvSpPr>
        <p:spPr bwMode="auto">
          <a:xfrm>
            <a:off x="1885145" y="2974152"/>
            <a:ext cx="231775" cy="107950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/>
        </p:spPr>
        <p:txBody>
          <a:bodyPr lIns="46038" tIns="46038" rIns="46038" bIns="46038" anchor="ctr"/>
          <a:lstStyle/>
          <a:p>
            <a:pPr marL="115888" indent="-115888">
              <a:lnSpc>
                <a:spcPct val="90000"/>
              </a:lnSpc>
              <a:buFontTx/>
              <a:buChar char="•"/>
            </a:pPr>
            <a:endParaRPr lang="en-US" sz="1800" b="0" dirty="0"/>
          </a:p>
        </p:txBody>
      </p:sp>
      <p:sp>
        <p:nvSpPr>
          <p:cNvPr id="7" name="Rectangle 22"/>
          <p:cNvSpPr>
            <a:spLocks noChangeArrowheads="1"/>
          </p:cNvSpPr>
          <p:nvPr/>
        </p:nvSpPr>
        <p:spPr bwMode="auto">
          <a:xfrm>
            <a:off x="2168170" y="2974152"/>
            <a:ext cx="231775" cy="10795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/>
        </p:spPr>
        <p:txBody>
          <a:bodyPr lIns="46038" tIns="46038" rIns="46038" bIns="46038" anchor="ctr"/>
          <a:lstStyle/>
          <a:p>
            <a:pPr marL="115888" indent="-115888">
              <a:lnSpc>
                <a:spcPct val="90000"/>
              </a:lnSpc>
              <a:buFontTx/>
              <a:buChar char="•"/>
            </a:pPr>
            <a:endParaRPr lang="en-US" sz="1800" b="0" dirty="0"/>
          </a:p>
        </p:txBody>
      </p:sp>
      <p:sp>
        <p:nvSpPr>
          <p:cNvPr id="8" name="Rectangle 7"/>
          <p:cNvSpPr/>
          <p:nvPr/>
        </p:nvSpPr>
        <p:spPr bwMode="auto">
          <a:xfrm>
            <a:off x="1531068" y="2945874"/>
            <a:ext cx="1536539" cy="206274"/>
          </a:xfrm>
          <a:prstGeom prst="rect">
            <a:avLst/>
          </a:prstGeom>
          <a:noFill/>
          <a:ln w="127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9" name="Rectangle 22"/>
          <p:cNvSpPr>
            <a:spLocks noChangeArrowheads="1"/>
          </p:cNvSpPr>
          <p:nvPr/>
        </p:nvSpPr>
        <p:spPr bwMode="auto">
          <a:xfrm>
            <a:off x="2461246" y="2974152"/>
            <a:ext cx="231775" cy="10795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/>
        </p:spPr>
        <p:txBody>
          <a:bodyPr lIns="46038" tIns="46038" rIns="46038" bIns="46038" anchor="ctr"/>
          <a:lstStyle/>
          <a:p>
            <a:pPr marL="115888" indent="-115888">
              <a:lnSpc>
                <a:spcPct val="90000"/>
              </a:lnSpc>
              <a:buFontTx/>
              <a:buChar char="•"/>
            </a:pPr>
            <a:endParaRPr lang="en-US" sz="1800" b="0" dirty="0"/>
          </a:p>
        </p:txBody>
      </p:sp>
      <p:sp>
        <p:nvSpPr>
          <p:cNvPr id="10" name="Rectangle 22"/>
          <p:cNvSpPr>
            <a:spLocks noChangeArrowheads="1"/>
          </p:cNvSpPr>
          <p:nvPr/>
        </p:nvSpPr>
        <p:spPr bwMode="auto">
          <a:xfrm>
            <a:off x="2742599" y="2974152"/>
            <a:ext cx="231775" cy="10795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/>
        </p:spPr>
        <p:txBody>
          <a:bodyPr lIns="46038" tIns="46038" rIns="46038" bIns="46038" anchor="ctr"/>
          <a:lstStyle/>
          <a:p>
            <a:pPr marL="115888" indent="-115888">
              <a:lnSpc>
                <a:spcPct val="90000"/>
              </a:lnSpc>
              <a:buFontTx/>
              <a:buChar char="•"/>
            </a:pPr>
            <a:endParaRPr lang="en-US" sz="1800" b="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/>
          <p:cNvSpPr>
            <a:spLocks noGrp="1"/>
          </p:cNvSpPr>
          <p:nvPr>
            <p:ph type="title"/>
          </p:nvPr>
        </p:nvSpPr>
        <p:spPr>
          <a:xfrm>
            <a:off x="198193" y="582165"/>
            <a:ext cx="4151312" cy="533400"/>
          </a:xfrm>
        </p:spPr>
        <p:txBody>
          <a:bodyPr/>
          <a:lstStyle/>
          <a:p>
            <a:pPr eaLnBrk="1" hangingPunct="1"/>
            <a:r>
              <a:rPr lang="en-US" sz="2000" dirty="0" smtClean="0">
                <a:latin typeface="Arial" charset="0"/>
              </a:rPr>
              <a:t>Questions and Next Steps? </a:t>
            </a:r>
          </a:p>
        </p:txBody>
      </p:sp>
      <p:sp>
        <p:nvSpPr>
          <p:cNvPr id="58371" name="Content Placeholder 2"/>
          <p:cNvSpPr>
            <a:spLocks noGrp="1"/>
          </p:cNvSpPr>
          <p:nvPr>
            <p:ph idx="1"/>
          </p:nvPr>
        </p:nvSpPr>
        <p:spPr>
          <a:xfrm>
            <a:off x="635423" y="1441473"/>
            <a:ext cx="8034338" cy="4517543"/>
          </a:xfrm>
        </p:spPr>
        <p:txBody>
          <a:bodyPr/>
          <a:lstStyle/>
          <a:p>
            <a:pPr eaLnBrk="1" hangingPunct="1">
              <a:spcAft>
                <a:spcPts val="1200"/>
              </a:spcAft>
            </a:pPr>
            <a:r>
              <a:rPr lang="en-US" sz="1800" dirty="0" smtClean="0"/>
              <a:t>What are the potential impacts of </a:t>
            </a:r>
            <a:r>
              <a:rPr lang="en-US" sz="1800" dirty="0" err="1" smtClean="0"/>
              <a:t>medCafe</a:t>
            </a:r>
            <a:r>
              <a:rPr lang="en-US" sz="1800" dirty="0" smtClean="0"/>
              <a:t> on</a:t>
            </a:r>
          </a:p>
          <a:p>
            <a:pPr lvl="1" eaLnBrk="1" hangingPunct="1">
              <a:spcAft>
                <a:spcPts val="1200"/>
              </a:spcAft>
            </a:pPr>
            <a:r>
              <a:rPr lang="en-US" sz="1800" dirty="0" smtClean="0"/>
              <a:t>VLER</a:t>
            </a:r>
          </a:p>
          <a:p>
            <a:pPr lvl="1" eaLnBrk="1" hangingPunct="1">
              <a:spcAft>
                <a:spcPts val="1200"/>
              </a:spcAft>
            </a:pPr>
            <a:r>
              <a:rPr lang="en-US" sz="1800" dirty="0" smtClean="0"/>
              <a:t>VA-</a:t>
            </a:r>
            <a:r>
              <a:rPr lang="en-US" sz="1800" dirty="0" err="1" smtClean="0"/>
              <a:t>DoD</a:t>
            </a:r>
            <a:r>
              <a:rPr lang="en-US" sz="1800" dirty="0" smtClean="0"/>
              <a:t> EHR Way Ahead</a:t>
            </a:r>
          </a:p>
          <a:p>
            <a:pPr lvl="1" eaLnBrk="1" hangingPunct="1">
              <a:spcAft>
                <a:spcPts val="1200"/>
              </a:spcAft>
            </a:pPr>
            <a:r>
              <a:rPr lang="en-US" sz="1800" dirty="0" smtClean="0"/>
              <a:t>Healthcare Informatics - </a:t>
            </a:r>
            <a:r>
              <a:rPr lang="en-US" sz="1800" dirty="0" err="1" smtClean="0"/>
              <a:t>AViVA</a:t>
            </a:r>
            <a:endParaRPr lang="en-US" sz="1800" dirty="0" smtClean="0"/>
          </a:p>
          <a:p>
            <a:pPr lvl="1" eaLnBrk="1" hangingPunct="1">
              <a:spcAft>
                <a:spcPts val="1200"/>
              </a:spcAft>
            </a:pPr>
            <a:r>
              <a:rPr lang="en-US" sz="1800" dirty="0" err="1" smtClean="0"/>
              <a:t>VistA</a:t>
            </a:r>
            <a:r>
              <a:rPr lang="en-US" sz="1800" dirty="0" smtClean="0"/>
              <a:t> Modernization</a:t>
            </a:r>
          </a:p>
          <a:p>
            <a:pPr lvl="1" eaLnBrk="1" hangingPunct="1">
              <a:spcAft>
                <a:spcPts val="1200"/>
              </a:spcAft>
            </a:pPr>
            <a:endParaRPr lang="en-US" sz="1800" dirty="0" smtClean="0"/>
          </a:p>
          <a:p>
            <a:pPr eaLnBrk="1" hangingPunct="1">
              <a:spcAft>
                <a:spcPts val="1200"/>
              </a:spcAft>
            </a:pPr>
            <a:r>
              <a:rPr lang="en-US" sz="1800" dirty="0" smtClean="0"/>
              <a:t>Potential Next Steps</a:t>
            </a:r>
          </a:p>
          <a:p>
            <a:pPr lvl="1" eaLnBrk="1" hangingPunct="1">
              <a:spcAft>
                <a:spcPts val="1200"/>
              </a:spcAft>
            </a:pPr>
            <a:r>
              <a:rPr lang="en-US" sz="1800" dirty="0" smtClean="0"/>
              <a:t>Test out </a:t>
            </a:r>
            <a:r>
              <a:rPr lang="en-US" sz="1800" dirty="0" err="1" smtClean="0"/>
              <a:t>medCafe</a:t>
            </a:r>
            <a:endParaRPr lang="en-US" sz="1800" dirty="0" smtClean="0"/>
          </a:p>
          <a:p>
            <a:pPr lvl="1" eaLnBrk="1" hangingPunct="1">
              <a:spcAft>
                <a:spcPts val="1200"/>
              </a:spcAft>
            </a:pPr>
            <a:r>
              <a:rPr lang="en-US" sz="1800" dirty="0" smtClean="0"/>
              <a:t>Demo </a:t>
            </a:r>
            <a:r>
              <a:rPr lang="en-US" sz="1800" dirty="0" err="1" smtClean="0"/>
              <a:t>medCafe</a:t>
            </a:r>
            <a:r>
              <a:rPr lang="en-US" sz="1800" dirty="0" smtClean="0"/>
              <a:t> to other VA audiences</a:t>
            </a:r>
          </a:p>
          <a:p>
            <a:pPr lvl="1" eaLnBrk="1" hangingPunct="1">
              <a:spcAft>
                <a:spcPts val="1200"/>
              </a:spcAft>
            </a:pPr>
            <a:r>
              <a:rPr lang="en-US" sz="1800" dirty="0" smtClean="0"/>
              <a:t>Host </a:t>
            </a:r>
            <a:r>
              <a:rPr lang="en-US" sz="1800" dirty="0" err="1" smtClean="0"/>
              <a:t>medCafe</a:t>
            </a:r>
            <a:r>
              <a:rPr lang="en-US" sz="1800" dirty="0" smtClean="0"/>
              <a:t> on MDWS</a:t>
            </a:r>
            <a:endParaRPr lang="en-US" dirty="0" smtClean="0"/>
          </a:p>
          <a:p>
            <a:pPr lvl="1" eaLnBrk="1" hangingPunct="1">
              <a:spcAft>
                <a:spcPts val="1200"/>
              </a:spcAft>
            </a:pPr>
            <a:endParaRPr lang="en-US" sz="1800" dirty="0" smtClean="0"/>
          </a:p>
          <a:p>
            <a:pPr eaLnBrk="1" hangingPunct="1">
              <a:spcAft>
                <a:spcPts val="1200"/>
              </a:spcAft>
            </a:pPr>
            <a:endParaRPr lang="en-US" sz="1800" dirty="0" smtClean="0"/>
          </a:p>
          <a:p>
            <a:pPr eaLnBrk="1" hangingPunct="1">
              <a:spcAft>
                <a:spcPts val="1200"/>
              </a:spcAft>
            </a:pPr>
            <a:endParaRPr lang="en-US" sz="1800" dirty="0" smtClean="0"/>
          </a:p>
          <a:p>
            <a:pPr lvl="1" eaLnBrk="1" hangingPunct="1">
              <a:spcAft>
                <a:spcPts val="1200"/>
              </a:spcAft>
            </a:pPr>
            <a:endParaRPr lang="en-US" sz="1800" dirty="0" smtClean="0"/>
          </a:p>
          <a:p>
            <a:pPr eaLnBrk="1" hangingPunct="1">
              <a:spcAft>
                <a:spcPts val="1200"/>
              </a:spcAft>
            </a:pPr>
            <a:endParaRPr lang="en-US" sz="1800" dirty="0" smtClean="0"/>
          </a:p>
        </p:txBody>
      </p:sp>
      <p:cxnSp>
        <p:nvCxnSpPr>
          <p:cNvPr id="4" name="Straight Connector 3"/>
          <p:cNvCxnSpPr/>
          <p:nvPr/>
        </p:nvCxnSpPr>
        <p:spPr bwMode="auto">
          <a:xfrm>
            <a:off x="261938" y="1047750"/>
            <a:ext cx="8489950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Rectangle 22"/>
          <p:cNvSpPr>
            <a:spLocks noChangeArrowheads="1"/>
          </p:cNvSpPr>
          <p:nvPr/>
        </p:nvSpPr>
        <p:spPr bwMode="auto">
          <a:xfrm>
            <a:off x="316269" y="97432"/>
            <a:ext cx="231775" cy="107950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/>
        </p:spPr>
        <p:txBody>
          <a:bodyPr lIns="46038" tIns="46038" rIns="46038" bIns="46038" anchor="ctr"/>
          <a:lstStyle/>
          <a:p>
            <a:pPr marL="115888" indent="-115888">
              <a:lnSpc>
                <a:spcPct val="90000"/>
              </a:lnSpc>
              <a:buFontTx/>
              <a:buChar char="•"/>
            </a:pPr>
            <a:endParaRPr lang="en-US" sz="1800" b="0" dirty="0"/>
          </a:p>
        </p:txBody>
      </p:sp>
      <p:sp>
        <p:nvSpPr>
          <p:cNvPr id="6" name="Rectangle 22"/>
          <p:cNvSpPr>
            <a:spLocks noChangeArrowheads="1"/>
          </p:cNvSpPr>
          <p:nvPr/>
        </p:nvSpPr>
        <p:spPr bwMode="auto">
          <a:xfrm>
            <a:off x="611169" y="97432"/>
            <a:ext cx="231775" cy="107950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/>
        </p:spPr>
        <p:txBody>
          <a:bodyPr lIns="46038" tIns="46038" rIns="46038" bIns="46038" anchor="ctr"/>
          <a:lstStyle/>
          <a:p>
            <a:pPr marL="115888" indent="-115888">
              <a:lnSpc>
                <a:spcPct val="90000"/>
              </a:lnSpc>
              <a:buFontTx/>
              <a:buChar char="•"/>
            </a:pPr>
            <a:endParaRPr lang="en-US" sz="1800" b="0" dirty="0"/>
          </a:p>
        </p:txBody>
      </p:sp>
      <p:sp>
        <p:nvSpPr>
          <p:cNvPr id="7" name="Rectangle 22"/>
          <p:cNvSpPr>
            <a:spLocks noChangeArrowheads="1"/>
          </p:cNvSpPr>
          <p:nvPr/>
        </p:nvSpPr>
        <p:spPr bwMode="auto">
          <a:xfrm>
            <a:off x="894194" y="97432"/>
            <a:ext cx="231775" cy="107950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/>
        </p:spPr>
        <p:txBody>
          <a:bodyPr lIns="46038" tIns="46038" rIns="46038" bIns="46038" anchor="ctr"/>
          <a:lstStyle/>
          <a:p>
            <a:pPr marL="115888" indent="-115888">
              <a:lnSpc>
                <a:spcPct val="90000"/>
              </a:lnSpc>
              <a:buFontTx/>
              <a:buChar char="•"/>
            </a:pPr>
            <a:endParaRPr lang="en-US" sz="1800" b="0" dirty="0"/>
          </a:p>
        </p:txBody>
      </p:sp>
      <p:sp>
        <p:nvSpPr>
          <p:cNvPr id="8" name="Rectangle 7"/>
          <p:cNvSpPr/>
          <p:nvPr/>
        </p:nvSpPr>
        <p:spPr bwMode="auto">
          <a:xfrm>
            <a:off x="257092" y="69154"/>
            <a:ext cx="1536539" cy="206274"/>
          </a:xfrm>
          <a:prstGeom prst="rect">
            <a:avLst/>
          </a:prstGeom>
          <a:noFill/>
          <a:ln w="127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9" name="Rectangle 22"/>
          <p:cNvSpPr>
            <a:spLocks noChangeArrowheads="1"/>
          </p:cNvSpPr>
          <p:nvPr/>
        </p:nvSpPr>
        <p:spPr bwMode="auto">
          <a:xfrm>
            <a:off x="1187270" y="97432"/>
            <a:ext cx="231775" cy="107950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/>
        </p:spPr>
        <p:txBody>
          <a:bodyPr lIns="46038" tIns="46038" rIns="46038" bIns="46038" anchor="ctr"/>
          <a:lstStyle/>
          <a:p>
            <a:pPr marL="115888" indent="-115888">
              <a:lnSpc>
                <a:spcPct val="90000"/>
              </a:lnSpc>
              <a:buFontTx/>
              <a:buChar char="•"/>
            </a:pPr>
            <a:endParaRPr lang="en-US" sz="1800" b="0" dirty="0"/>
          </a:p>
        </p:txBody>
      </p:sp>
      <p:sp>
        <p:nvSpPr>
          <p:cNvPr id="10" name="Rectangle 22"/>
          <p:cNvSpPr>
            <a:spLocks noChangeArrowheads="1"/>
          </p:cNvSpPr>
          <p:nvPr/>
        </p:nvSpPr>
        <p:spPr bwMode="auto">
          <a:xfrm>
            <a:off x="1468623" y="97432"/>
            <a:ext cx="231775" cy="107950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/>
        </p:spPr>
        <p:txBody>
          <a:bodyPr lIns="46038" tIns="46038" rIns="46038" bIns="46038" anchor="ctr"/>
          <a:lstStyle/>
          <a:p>
            <a:pPr marL="115888" indent="-115888">
              <a:lnSpc>
                <a:spcPct val="90000"/>
              </a:lnSpc>
              <a:buFontTx/>
              <a:buChar char="•"/>
            </a:pPr>
            <a:endParaRPr lang="en-US" sz="1800" b="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Content Placeholder 2"/>
          <p:cNvSpPr>
            <a:spLocks noGrp="1"/>
          </p:cNvSpPr>
          <p:nvPr>
            <p:ph idx="1"/>
          </p:nvPr>
        </p:nvSpPr>
        <p:spPr>
          <a:xfrm>
            <a:off x="469900" y="1213207"/>
            <a:ext cx="8128000" cy="5012931"/>
          </a:xfrm>
        </p:spPr>
        <p:txBody>
          <a:bodyPr/>
          <a:lstStyle/>
          <a:p>
            <a:pPr eaLnBrk="1" hangingPunct="1"/>
            <a:r>
              <a:rPr lang="en-US" sz="1800" dirty="0" smtClean="0"/>
              <a:t>MITRE VA Client Representatives/Strategists</a:t>
            </a:r>
          </a:p>
          <a:p>
            <a:pPr lvl="1" eaLnBrk="1" hangingPunct="1"/>
            <a:r>
              <a:rPr lang="en-US" sz="1800" dirty="0" smtClean="0"/>
              <a:t>Lisa Bembenick</a:t>
            </a:r>
          </a:p>
          <a:p>
            <a:pPr lvl="1" eaLnBrk="1" hangingPunct="1"/>
            <a:r>
              <a:rPr lang="en-US" sz="1800" dirty="0" smtClean="0"/>
              <a:t>Art Hamerschlag</a:t>
            </a:r>
          </a:p>
          <a:p>
            <a:pPr lvl="1" eaLnBrk="1" hangingPunct="1"/>
            <a:endParaRPr lang="en-US" sz="1800" dirty="0" smtClean="0"/>
          </a:p>
          <a:p>
            <a:pPr eaLnBrk="1" hangingPunct="1"/>
            <a:r>
              <a:rPr lang="en-US" sz="1800" dirty="0" smtClean="0"/>
              <a:t>MITRE Research team</a:t>
            </a:r>
          </a:p>
          <a:p>
            <a:pPr lvl="1" eaLnBrk="1" hangingPunct="1"/>
            <a:r>
              <a:rPr lang="en-US" sz="1800" dirty="0" smtClean="0"/>
              <a:t>Mary Greer</a:t>
            </a:r>
          </a:p>
          <a:p>
            <a:pPr lvl="1" eaLnBrk="1" hangingPunct="1"/>
            <a:r>
              <a:rPr lang="en-US" sz="1800" dirty="0" smtClean="0"/>
              <a:t>Gail Hamilton</a:t>
            </a:r>
          </a:p>
          <a:p>
            <a:pPr lvl="1" eaLnBrk="1" hangingPunct="1"/>
            <a:r>
              <a:rPr lang="en-US" sz="1800" dirty="0" smtClean="0"/>
              <a:t>Jeff Hoyt </a:t>
            </a:r>
          </a:p>
          <a:p>
            <a:pPr eaLnBrk="1" hangingPunct="1"/>
            <a:endParaRPr lang="en-US" sz="1800" dirty="0" smtClean="0"/>
          </a:p>
          <a:p>
            <a:pPr eaLnBrk="1" hangingPunct="1"/>
            <a:r>
              <a:rPr lang="en-US" sz="1800" dirty="0" smtClean="0"/>
              <a:t>MITRE Chief Engineers</a:t>
            </a:r>
          </a:p>
          <a:p>
            <a:pPr lvl="1" eaLnBrk="1" hangingPunct="1"/>
            <a:r>
              <a:rPr lang="en-US" sz="1800" dirty="0" smtClean="0"/>
              <a:t>Mary Pulvermacher</a:t>
            </a:r>
          </a:p>
          <a:p>
            <a:pPr lvl="1" eaLnBrk="1" hangingPunct="1"/>
            <a:r>
              <a:rPr lang="en-US" sz="1800" dirty="0" smtClean="0"/>
              <a:t>John Shottes</a:t>
            </a:r>
          </a:p>
          <a:p>
            <a:pPr eaLnBrk="1" hangingPunct="1"/>
            <a:endParaRPr lang="en-US" sz="1800" dirty="0" smtClean="0"/>
          </a:p>
        </p:txBody>
      </p:sp>
      <p:sp>
        <p:nvSpPr>
          <p:cNvPr id="59395" name="Title 1"/>
          <p:cNvSpPr>
            <a:spLocks noGrp="1"/>
          </p:cNvSpPr>
          <p:nvPr>
            <p:ph type="title"/>
          </p:nvPr>
        </p:nvSpPr>
        <p:spPr>
          <a:xfrm>
            <a:off x="177645" y="582165"/>
            <a:ext cx="4151312" cy="533400"/>
          </a:xfrm>
        </p:spPr>
        <p:txBody>
          <a:bodyPr/>
          <a:lstStyle/>
          <a:p>
            <a:pPr eaLnBrk="1" hangingPunct="1"/>
            <a:r>
              <a:rPr lang="en-US" sz="2000" dirty="0" smtClean="0">
                <a:latin typeface="Arial" charset="0"/>
              </a:rPr>
              <a:t>MITRE Team</a:t>
            </a:r>
          </a:p>
        </p:txBody>
      </p:sp>
      <p:cxnSp>
        <p:nvCxnSpPr>
          <p:cNvPr id="5" name="Straight Connector 4"/>
          <p:cNvCxnSpPr/>
          <p:nvPr/>
        </p:nvCxnSpPr>
        <p:spPr bwMode="auto">
          <a:xfrm>
            <a:off x="261938" y="1047750"/>
            <a:ext cx="8489950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>
          <a:xfrm>
            <a:off x="136078" y="188253"/>
            <a:ext cx="8966826" cy="533400"/>
          </a:xfrm>
        </p:spPr>
        <p:txBody>
          <a:bodyPr/>
          <a:lstStyle/>
          <a:p>
            <a:pPr eaLnBrk="1" hangingPunct="1"/>
            <a:r>
              <a:rPr lang="en-US" sz="1800" dirty="0" smtClean="0">
                <a:latin typeface="Arial" charset="0"/>
              </a:rPr>
              <a:t>VA clinicians are often challenged in making “quick, information-supported,” patient care decisions as patient health information is located in several sources</a:t>
            </a:r>
          </a:p>
        </p:txBody>
      </p:sp>
      <p:pic>
        <p:nvPicPr>
          <p:cNvPr id="9" name="Picture 8" descr="ahhlta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042341" y="2665413"/>
            <a:ext cx="766763" cy="1377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460" name="Content Placeholder 3"/>
          <p:cNvSpPr txBox="1">
            <a:spLocks/>
          </p:cNvSpPr>
          <p:nvPr/>
        </p:nvSpPr>
        <p:spPr bwMode="auto">
          <a:xfrm>
            <a:off x="579438" y="4828459"/>
            <a:ext cx="8255000" cy="1563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292100" lvl="1" indent="-292100">
              <a:lnSpc>
                <a:spcPts val="2600"/>
              </a:lnSpc>
              <a:spcAft>
                <a:spcPts val="400"/>
              </a:spcAft>
              <a:buClr>
                <a:srgbClr val="FDAA03"/>
              </a:buClr>
              <a:buSzPct val="120000"/>
              <a:buFont typeface="Wingdings" pitchFamily="-112" charset="2"/>
              <a:buChar char="§"/>
            </a:pPr>
            <a:r>
              <a:rPr lang="en-US" sz="1800" b="1" dirty="0"/>
              <a:t>Information:</a:t>
            </a:r>
            <a:r>
              <a:rPr lang="en-US" sz="1800" dirty="0"/>
              <a:t> </a:t>
            </a:r>
            <a:r>
              <a:rPr lang="en-US" sz="1800" dirty="0" smtClean="0"/>
              <a:t>Several </a:t>
            </a:r>
            <a:r>
              <a:rPr lang="en-US" sz="1800" dirty="0" err="1" smtClean="0"/>
              <a:t>siloed</a:t>
            </a:r>
            <a:r>
              <a:rPr lang="en-US" sz="1800" dirty="0" smtClean="0"/>
              <a:t> </a:t>
            </a:r>
            <a:r>
              <a:rPr lang="en-US" sz="1800" dirty="0"/>
              <a:t>sources to consider in making patient </a:t>
            </a:r>
            <a:r>
              <a:rPr lang="en-US" sz="1800" dirty="0" smtClean="0"/>
              <a:t>decisions</a:t>
            </a:r>
            <a:endParaRPr lang="en-US" sz="1800" dirty="0"/>
          </a:p>
          <a:p>
            <a:pPr marL="292100" lvl="1" indent="-292100">
              <a:lnSpc>
                <a:spcPts val="2600"/>
              </a:lnSpc>
              <a:spcAft>
                <a:spcPts val="400"/>
              </a:spcAft>
              <a:buClr>
                <a:srgbClr val="FDAA03"/>
              </a:buClr>
              <a:buSzPct val="120000"/>
              <a:buFont typeface="Wingdings" pitchFamily="-112" charset="2"/>
              <a:buChar char="§"/>
            </a:pPr>
            <a:r>
              <a:rPr lang="en-US" sz="1800" b="1" dirty="0"/>
              <a:t>Workflow: </a:t>
            </a:r>
            <a:r>
              <a:rPr lang="en-US" sz="1800" dirty="0"/>
              <a:t>Current VA Physician workflow </a:t>
            </a:r>
            <a:r>
              <a:rPr lang="en-US" sz="1800" dirty="0" smtClean="0"/>
              <a:t>is linear and not optimal</a:t>
            </a:r>
            <a:endParaRPr lang="en-US" sz="1800" dirty="0"/>
          </a:p>
          <a:p>
            <a:pPr marL="292100" lvl="1" indent="-292100">
              <a:lnSpc>
                <a:spcPts val="2600"/>
              </a:lnSpc>
              <a:spcAft>
                <a:spcPts val="400"/>
              </a:spcAft>
              <a:buClr>
                <a:srgbClr val="FDAA03"/>
              </a:buClr>
              <a:buSzPct val="120000"/>
              <a:buFont typeface="Wingdings" pitchFamily="-112" charset="2"/>
              <a:buChar char="§"/>
            </a:pPr>
            <a:r>
              <a:rPr lang="en-US" sz="1800" b="1" dirty="0"/>
              <a:t>Time: </a:t>
            </a:r>
            <a:r>
              <a:rPr lang="en-US" sz="1800" dirty="0"/>
              <a:t>Has 15 minutes per patient </a:t>
            </a:r>
          </a:p>
          <a:p>
            <a:pPr marL="292100" lvl="1" indent="-292100">
              <a:lnSpc>
                <a:spcPts val="2600"/>
              </a:lnSpc>
              <a:spcAft>
                <a:spcPts val="400"/>
              </a:spcAft>
              <a:buClr>
                <a:srgbClr val="FDAA03"/>
              </a:buClr>
              <a:buSzPct val="120000"/>
              <a:buFont typeface="Wingdings" pitchFamily="-112" charset="2"/>
              <a:buChar char="§"/>
            </a:pPr>
            <a:endParaRPr lang="en-US" sz="1800" dirty="0"/>
          </a:p>
          <a:p>
            <a:pPr marL="292100" lvl="1" indent="-292100">
              <a:lnSpc>
                <a:spcPts val="2400"/>
              </a:lnSpc>
              <a:spcAft>
                <a:spcPts val="400"/>
              </a:spcAft>
              <a:buClr>
                <a:srgbClr val="FDAA03"/>
              </a:buClr>
              <a:buFontTx/>
              <a:buChar char="–"/>
            </a:pPr>
            <a:endParaRPr lang="en-US" sz="1800" dirty="0"/>
          </a:p>
        </p:txBody>
      </p:sp>
      <p:grpSp>
        <p:nvGrpSpPr>
          <p:cNvPr id="19461" name="Group 31"/>
          <p:cNvGrpSpPr>
            <a:grpSpLocks/>
          </p:cNvGrpSpPr>
          <p:nvPr/>
        </p:nvGrpSpPr>
        <p:grpSpPr bwMode="auto">
          <a:xfrm>
            <a:off x="525463" y="1731963"/>
            <a:ext cx="8310312" cy="2884487"/>
            <a:chOff x="317856" y="1384672"/>
            <a:chExt cx="8016130" cy="4191526"/>
          </a:xfrm>
        </p:grpSpPr>
        <p:pic>
          <p:nvPicPr>
            <p:cNvPr id="19464" name="Picture 7" descr="doctor.jpg"/>
            <p:cNvPicPr>
              <a:picLocks noChangeAspect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330499" y="3644900"/>
              <a:ext cx="1663700" cy="1701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9465" name="Picture 9" descr="DoV Image.png"/>
            <p:cNvPicPr>
              <a:picLocks noChangeAspect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346769" y="3136758"/>
              <a:ext cx="879062" cy="8026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9466" name="TextBox 10"/>
            <p:cNvSpPr txBox="1">
              <a:spLocks noChangeArrowheads="1"/>
            </p:cNvSpPr>
            <p:nvPr/>
          </p:nvSpPr>
          <p:spPr bwMode="auto">
            <a:xfrm>
              <a:off x="1201685" y="2596110"/>
              <a:ext cx="693272" cy="4473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/>
                <a:t>Vista</a:t>
              </a:r>
            </a:p>
          </p:txBody>
        </p:sp>
        <p:sp>
          <p:nvSpPr>
            <p:cNvPr id="19467" name="TextBox 11"/>
            <p:cNvSpPr txBox="1">
              <a:spLocks noChangeArrowheads="1"/>
            </p:cNvSpPr>
            <p:nvPr/>
          </p:nvSpPr>
          <p:spPr bwMode="auto">
            <a:xfrm>
              <a:off x="7483160" y="2230404"/>
              <a:ext cx="850826" cy="4473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dirty="0"/>
                <a:t>AHLTA</a:t>
              </a:r>
            </a:p>
          </p:txBody>
        </p:sp>
        <p:pic>
          <p:nvPicPr>
            <p:cNvPr id="19468" name="Picture 12" descr="outlook.jpg"/>
            <p:cNvPicPr>
              <a:picLocks noChangeAspect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2313918" y="2174938"/>
              <a:ext cx="799514" cy="77645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9469" name="TextBox 13"/>
            <p:cNvSpPr txBox="1">
              <a:spLocks noChangeArrowheads="1"/>
            </p:cNvSpPr>
            <p:nvPr/>
          </p:nvSpPr>
          <p:spPr bwMode="auto">
            <a:xfrm>
              <a:off x="2307764" y="1749511"/>
              <a:ext cx="795336" cy="4473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/>
                <a:t>Email</a:t>
              </a:r>
            </a:p>
          </p:txBody>
        </p:sp>
        <p:pic>
          <p:nvPicPr>
            <p:cNvPr id="19470" name="Picture 14" descr="fax.gif"/>
            <p:cNvPicPr>
              <a:picLocks noChangeAspect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3684526" y="1911306"/>
              <a:ext cx="828763" cy="9169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9471" name="TextBox 15"/>
            <p:cNvSpPr txBox="1">
              <a:spLocks noChangeArrowheads="1"/>
            </p:cNvSpPr>
            <p:nvPr/>
          </p:nvSpPr>
          <p:spPr bwMode="auto">
            <a:xfrm>
              <a:off x="4192209" y="1626616"/>
              <a:ext cx="662244" cy="4473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/>
                <a:t>Fax</a:t>
              </a:r>
            </a:p>
          </p:txBody>
        </p:sp>
        <p:pic>
          <p:nvPicPr>
            <p:cNvPr id="19472" name="Picture 16" descr="report.jpg"/>
            <p:cNvPicPr>
              <a:picLocks noChangeAspect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6388691" y="3095735"/>
              <a:ext cx="710066" cy="10023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9473" name="TextBox 17"/>
            <p:cNvSpPr txBox="1">
              <a:spLocks noChangeArrowheads="1"/>
            </p:cNvSpPr>
            <p:nvPr/>
          </p:nvSpPr>
          <p:spPr bwMode="auto">
            <a:xfrm>
              <a:off x="5899144" y="4289274"/>
              <a:ext cx="1521808" cy="7604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/>
                <a:t>Outside Records</a:t>
              </a:r>
            </a:p>
          </p:txBody>
        </p:sp>
        <p:pic>
          <p:nvPicPr>
            <p:cNvPr id="19474" name="Picture 18" descr="cell_phone.jpg"/>
            <p:cNvPicPr>
              <a:picLocks noChangeAspect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 rot="1981728">
              <a:off x="5388559" y="1678485"/>
              <a:ext cx="738262" cy="107272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9475" name="TextBox 19"/>
            <p:cNvSpPr txBox="1">
              <a:spLocks noChangeArrowheads="1"/>
            </p:cNvSpPr>
            <p:nvPr/>
          </p:nvSpPr>
          <p:spPr bwMode="auto">
            <a:xfrm>
              <a:off x="5025198" y="1394509"/>
              <a:ext cx="1001422" cy="4473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/>
                <a:t>Phone</a:t>
              </a:r>
            </a:p>
          </p:txBody>
        </p:sp>
        <p:sp>
          <p:nvSpPr>
            <p:cNvPr id="22" name="Left Arrow 21"/>
            <p:cNvSpPr>
              <a:spLocks noChangeArrowheads="1"/>
            </p:cNvSpPr>
            <p:nvPr/>
          </p:nvSpPr>
          <p:spPr bwMode="auto">
            <a:xfrm rot="1273382">
              <a:off x="2183936" y="3857604"/>
              <a:ext cx="1427990" cy="290662"/>
            </a:xfrm>
            <a:prstGeom prst="leftArrow">
              <a:avLst>
                <a:gd name="adj1" fmla="val 50000"/>
                <a:gd name="adj2" fmla="val 49994"/>
              </a:avLst>
            </a:prstGeom>
            <a:solidFill>
              <a:srgbClr val="8FB4FF"/>
            </a:solidFill>
            <a:ln w="9525">
              <a:solidFill>
                <a:srgbClr val="FCC793"/>
              </a:solidFill>
              <a:miter lim="800000"/>
              <a:headEnd/>
              <a:tailEnd/>
            </a:ln>
            <a:effectLst>
              <a:outerShdw blurRad="63500"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chemeClr val="lt1"/>
                </a:solidFill>
                <a:latin typeface="+mn-lt"/>
                <a:cs typeface="+mn-cs"/>
              </a:endParaRPr>
            </a:p>
          </p:txBody>
        </p:sp>
        <p:sp>
          <p:nvSpPr>
            <p:cNvPr id="23" name="Left Arrow 22"/>
            <p:cNvSpPr>
              <a:spLocks noChangeArrowheads="1"/>
            </p:cNvSpPr>
            <p:nvPr/>
          </p:nvSpPr>
          <p:spPr bwMode="auto">
            <a:xfrm rot="2486786">
              <a:off x="2718967" y="3361632"/>
              <a:ext cx="1043961" cy="251446"/>
            </a:xfrm>
            <a:prstGeom prst="leftArrow">
              <a:avLst>
                <a:gd name="adj1" fmla="val 50000"/>
                <a:gd name="adj2" fmla="val 50006"/>
              </a:avLst>
            </a:prstGeom>
            <a:solidFill>
              <a:srgbClr val="8FB4FF"/>
            </a:solidFill>
            <a:ln w="9525">
              <a:solidFill>
                <a:srgbClr val="FCC793"/>
              </a:solidFill>
              <a:miter lim="800000"/>
              <a:headEnd/>
              <a:tailEnd/>
            </a:ln>
            <a:effectLst>
              <a:outerShdw blurRad="63500"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chemeClr val="lt1"/>
                </a:solidFill>
                <a:latin typeface="+mn-lt"/>
                <a:cs typeface="+mn-cs"/>
              </a:endParaRPr>
            </a:p>
          </p:txBody>
        </p:sp>
        <p:sp>
          <p:nvSpPr>
            <p:cNvPr id="24" name="Left Arrow 23"/>
            <p:cNvSpPr>
              <a:spLocks noChangeArrowheads="1"/>
            </p:cNvSpPr>
            <p:nvPr/>
          </p:nvSpPr>
          <p:spPr bwMode="auto">
            <a:xfrm rot="5400000" flipV="1">
              <a:off x="3651771" y="3079283"/>
              <a:ext cx="779712" cy="274039"/>
            </a:xfrm>
            <a:prstGeom prst="leftArrow">
              <a:avLst>
                <a:gd name="adj1" fmla="val 50000"/>
                <a:gd name="adj2" fmla="val 50000"/>
              </a:avLst>
            </a:prstGeom>
            <a:solidFill>
              <a:srgbClr val="8FB4FF"/>
            </a:solidFill>
            <a:ln w="9525">
              <a:solidFill>
                <a:srgbClr val="FCC793"/>
              </a:solidFill>
              <a:miter lim="800000"/>
              <a:headEnd/>
              <a:tailEnd/>
            </a:ln>
            <a:effectLst>
              <a:outerShdw blurRad="63500"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chemeClr val="lt1"/>
                </a:solidFill>
                <a:latin typeface="+mn-lt"/>
                <a:cs typeface="+mn-cs"/>
              </a:endParaRPr>
            </a:p>
          </p:txBody>
        </p:sp>
        <p:sp>
          <p:nvSpPr>
            <p:cNvPr id="25" name="Left Arrow 24"/>
            <p:cNvSpPr>
              <a:spLocks noChangeArrowheads="1"/>
            </p:cNvSpPr>
            <p:nvPr/>
          </p:nvSpPr>
          <p:spPr bwMode="auto">
            <a:xfrm rot="7607295" flipV="1">
              <a:off x="4218757" y="3304480"/>
              <a:ext cx="1427933" cy="218114"/>
            </a:xfrm>
            <a:prstGeom prst="leftArrow">
              <a:avLst>
                <a:gd name="adj1" fmla="val 50000"/>
                <a:gd name="adj2" fmla="val 50011"/>
              </a:avLst>
            </a:prstGeom>
            <a:solidFill>
              <a:srgbClr val="8FB4FF"/>
            </a:solidFill>
            <a:ln w="9525">
              <a:solidFill>
                <a:srgbClr val="FCC793"/>
              </a:solidFill>
              <a:miter lim="800000"/>
              <a:headEnd/>
              <a:tailEnd/>
            </a:ln>
            <a:effectLst>
              <a:outerShdw blurRad="63500"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chemeClr val="lt1"/>
                </a:solidFill>
                <a:latin typeface="+mn-lt"/>
                <a:cs typeface="+mn-cs"/>
              </a:endParaRPr>
            </a:p>
          </p:txBody>
        </p:sp>
        <p:sp>
          <p:nvSpPr>
            <p:cNvPr id="26" name="Left Arrow 25"/>
            <p:cNvSpPr>
              <a:spLocks noChangeArrowheads="1"/>
            </p:cNvSpPr>
            <p:nvPr/>
          </p:nvSpPr>
          <p:spPr bwMode="auto">
            <a:xfrm rot="9846940">
              <a:off x="4514206" y="3952183"/>
              <a:ext cx="1795241" cy="221457"/>
            </a:xfrm>
            <a:prstGeom prst="leftArrow">
              <a:avLst>
                <a:gd name="adj1" fmla="val 50000"/>
                <a:gd name="adj2" fmla="val 49983"/>
              </a:avLst>
            </a:prstGeom>
            <a:solidFill>
              <a:srgbClr val="8FB4FF"/>
            </a:solidFill>
            <a:ln w="9525">
              <a:solidFill>
                <a:srgbClr val="FCC793"/>
              </a:solidFill>
              <a:miter lim="800000"/>
              <a:headEnd/>
              <a:tailEnd/>
            </a:ln>
            <a:effectLst>
              <a:outerShdw blurRad="63500"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chemeClr val="lt1"/>
                </a:solidFill>
                <a:latin typeface="+mn-lt"/>
                <a:cs typeface="+mn-cs"/>
              </a:endParaRPr>
            </a:p>
          </p:txBody>
        </p:sp>
        <p:pic>
          <p:nvPicPr>
            <p:cNvPr id="19481" name="Picture 26" descr="unhappy_Doctor.jpg"/>
            <p:cNvPicPr>
              <a:picLocks noChangeAspect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3352287" y="3493373"/>
              <a:ext cx="1468070" cy="20828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0" name="Left Arrow 29"/>
            <p:cNvSpPr>
              <a:spLocks noChangeArrowheads="1"/>
            </p:cNvSpPr>
            <p:nvPr/>
          </p:nvSpPr>
          <p:spPr bwMode="auto">
            <a:xfrm>
              <a:off x="7077504" y="3513884"/>
              <a:ext cx="432498" cy="203002"/>
            </a:xfrm>
            <a:prstGeom prst="leftArrow">
              <a:avLst>
                <a:gd name="adj1" fmla="val 50000"/>
                <a:gd name="adj2" fmla="val 50001"/>
              </a:avLst>
            </a:prstGeom>
            <a:solidFill>
              <a:srgbClr val="8FB4FF"/>
            </a:solidFill>
            <a:ln w="9525">
              <a:solidFill>
                <a:srgbClr val="FCC793"/>
              </a:solidFill>
              <a:miter lim="800000"/>
              <a:headEnd/>
              <a:tailEnd/>
            </a:ln>
            <a:effectLst>
              <a:outerShdw blurRad="63500"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chemeClr val="lt1"/>
                </a:solidFill>
                <a:latin typeface="+mn-lt"/>
                <a:cs typeface="+mn-cs"/>
              </a:endParaRPr>
            </a:p>
          </p:txBody>
        </p:sp>
        <p:pic>
          <p:nvPicPr>
            <p:cNvPr id="19483" name="Picture 27" descr="animated_clock.gif"/>
            <p:cNvPicPr>
              <a:picLocks noChangeAspect="1"/>
            </p:cNvPicPr>
            <p:nvPr/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317856" y="1384672"/>
              <a:ext cx="1429922" cy="10200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9462" name="TextBox 32"/>
          <p:cNvSpPr txBox="1">
            <a:spLocks noChangeArrowheads="1"/>
          </p:cNvSpPr>
          <p:nvPr/>
        </p:nvSpPr>
        <p:spPr bwMode="auto">
          <a:xfrm>
            <a:off x="1006475" y="1157288"/>
            <a:ext cx="725805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800" b="1" dirty="0">
                <a:solidFill>
                  <a:srgbClr val="C00000"/>
                </a:solidFill>
              </a:rPr>
              <a:t>Challenges VA Physicians Face in Accessing Patient Information</a:t>
            </a:r>
          </a:p>
        </p:txBody>
      </p:sp>
      <p:cxnSp>
        <p:nvCxnSpPr>
          <p:cNvPr id="27" name="Straight Connector 26"/>
          <p:cNvCxnSpPr/>
          <p:nvPr/>
        </p:nvCxnSpPr>
        <p:spPr bwMode="auto">
          <a:xfrm>
            <a:off x="261938" y="1047750"/>
            <a:ext cx="8489950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TextBox 11"/>
          <p:cNvSpPr txBox="1">
            <a:spLocks noChangeArrowheads="1"/>
          </p:cNvSpPr>
          <p:nvPr/>
        </p:nvSpPr>
        <p:spPr bwMode="auto">
          <a:xfrm>
            <a:off x="6760208" y="2589660"/>
            <a:ext cx="882050" cy="307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dirty="0" smtClean="0"/>
              <a:t>VISTA</a:t>
            </a:r>
            <a:endParaRPr lang="en-US" dirty="0"/>
          </a:p>
        </p:txBody>
      </p:sp>
      <p:sp>
        <p:nvSpPr>
          <p:cNvPr id="29" name="Rectangle 22"/>
          <p:cNvSpPr>
            <a:spLocks noChangeArrowheads="1"/>
          </p:cNvSpPr>
          <p:nvPr/>
        </p:nvSpPr>
        <p:spPr bwMode="auto">
          <a:xfrm>
            <a:off x="305995" y="76884"/>
            <a:ext cx="231775" cy="107950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/>
        </p:spPr>
        <p:txBody>
          <a:bodyPr lIns="46038" tIns="46038" rIns="46038" bIns="46038" anchor="ctr"/>
          <a:lstStyle/>
          <a:p>
            <a:pPr marL="115888" indent="-115888">
              <a:lnSpc>
                <a:spcPct val="90000"/>
              </a:lnSpc>
              <a:buFontTx/>
              <a:buChar char="•"/>
            </a:pPr>
            <a:endParaRPr lang="en-US" sz="1800" b="0" dirty="0"/>
          </a:p>
        </p:txBody>
      </p:sp>
      <p:sp>
        <p:nvSpPr>
          <p:cNvPr id="31" name="Rectangle 22"/>
          <p:cNvSpPr>
            <a:spLocks noChangeArrowheads="1"/>
          </p:cNvSpPr>
          <p:nvPr/>
        </p:nvSpPr>
        <p:spPr bwMode="auto">
          <a:xfrm>
            <a:off x="600895" y="76884"/>
            <a:ext cx="231775" cy="107950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/>
        </p:spPr>
        <p:txBody>
          <a:bodyPr lIns="46038" tIns="46038" rIns="46038" bIns="46038" anchor="ctr"/>
          <a:lstStyle/>
          <a:p>
            <a:pPr marL="115888" indent="-115888">
              <a:lnSpc>
                <a:spcPct val="90000"/>
              </a:lnSpc>
              <a:buFontTx/>
              <a:buChar char="•"/>
            </a:pPr>
            <a:endParaRPr lang="en-US" sz="1800" b="0" dirty="0"/>
          </a:p>
        </p:txBody>
      </p:sp>
      <p:sp>
        <p:nvSpPr>
          <p:cNvPr id="32" name="Rectangle 22"/>
          <p:cNvSpPr>
            <a:spLocks noChangeArrowheads="1"/>
          </p:cNvSpPr>
          <p:nvPr/>
        </p:nvSpPr>
        <p:spPr bwMode="auto">
          <a:xfrm>
            <a:off x="883920" y="76884"/>
            <a:ext cx="231775" cy="10795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/>
        </p:spPr>
        <p:txBody>
          <a:bodyPr lIns="46038" tIns="46038" rIns="46038" bIns="46038" anchor="ctr"/>
          <a:lstStyle/>
          <a:p>
            <a:pPr marL="115888" indent="-115888">
              <a:lnSpc>
                <a:spcPct val="90000"/>
              </a:lnSpc>
              <a:buFontTx/>
              <a:buChar char="•"/>
            </a:pPr>
            <a:endParaRPr lang="en-US" sz="1800" b="0" dirty="0"/>
          </a:p>
        </p:txBody>
      </p:sp>
      <p:sp>
        <p:nvSpPr>
          <p:cNvPr id="33" name="Rectangle 32"/>
          <p:cNvSpPr/>
          <p:nvPr/>
        </p:nvSpPr>
        <p:spPr bwMode="auto">
          <a:xfrm>
            <a:off x="246818" y="48606"/>
            <a:ext cx="1536539" cy="206274"/>
          </a:xfrm>
          <a:prstGeom prst="rect">
            <a:avLst/>
          </a:prstGeom>
          <a:noFill/>
          <a:ln w="127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34" name="Rectangle 22"/>
          <p:cNvSpPr>
            <a:spLocks noChangeArrowheads="1"/>
          </p:cNvSpPr>
          <p:nvPr/>
        </p:nvSpPr>
        <p:spPr bwMode="auto">
          <a:xfrm>
            <a:off x="1176996" y="76884"/>
            <a:ext cx="231775" cy="10795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/>
        </p:spPr>
        <p:txBody>
          <a:bodyPr lIns="46038" tIns="46038" rIns="46038" bIns="46038" anchor="ctr"/>
          <a:lstStyle/>
          <a:p>
            <a:pPr marL="115888" indent="-115888">
              <a:lnSpc>
                <a:spcPct val="90000"/>
              </a:lnSpc>
              <a:buFontTx/>
              <a:buChar char="•"/>
            </a:pPr>
            <a:endParaRPr lang="en-US" sz="1800" b="0" dirty="0"/>
          </a:p>
        </p:txBody>
      </p:sp>
      <p:sp>
        <p:nvSpPr>
          <p:cNvPr id="35" name="Rectangle 22"/>
          <p:cNvSpPr>
            <a:spLocks noChangeArrowheads="1"/>
          </p:cNvSpPr>
          <p:nvPr/>
        </p:nvSpPr>
        <p:spPr bwMode="auto">
          <a:xfrm>
            <a:off x="1458349" y="76884"/>
            <a:ext cx="231775" cy="10795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/>
        </p:spPr>
        <p:txBody>
          <a:bodyPr lIns="46038" tIns="46038" rIns="46038" bIns="46038" anchor="ctr"/>
          <a:lstStyle/>
          <a:p>
            <a:pPr marL="115888" indent="-115888">
              <a:lnSpc>
                <a:spcPct val="90000"/>
              </a:lnSpc>
              <a:buFontTx/>
              <a:buChar char="•"/>
            </a:pPr>
            <a:endParaRPr lang="en-US" sz="1800" b="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/>
          <p:cNvSpPr>
            <a:spLocks noGrp="1"/>
          </p:cNvSpPr>
          <p:nvPr>
            <p:ph type="title"/>
          </p:nvPr>
        </p:nvSpPr>
        <p:spPr>
          <a:xfrm>
            <a:off x="173787" y="203469"/>
            <a:ext cx="8661989" cy="533400"/>
          </a:xfrm>
        </p:spPr>
        <p:txBody>
          <a:bodyPr/>
          <a:lstStyle/>
          <a:p>
            <a:pPr eaLnBrk="1" hangingPunct="1"/>
            <a:r>
              <a:rPr lang="en-US" sz="1900" dirty="0" smtClean="0">
                <a:latin typeface="Arial" charset="0"/>
              </a:rPr>
              <a:t>MITRE developed </a:t>
            </a:r>
            <a:r>
              <a:rPr lang="en-US" sz="1900" dirty="0" err="1" smtClean="0">
                <a:latin typeface="Arial" charset="0"/>
              </a:rPr>
              <a:t>medCafe</a:t>
            </a:r>
            <a:r>
              <a:rPr lang="en-US" sz="1900" dirty="0" smtClean="0">
                <a:latin typeface="Arial" charset="0"/>
              </a:rPr>
              <a:t>, an open source software proto-type that enables VA users to quickly build personal views of EHR patient records</a:t>
            </a:r>
          </a:p>
        </p:txBody>
      </p:sp>
      <p:sp>
        <p:nvSpPr>
          <p:cNvPr id="21507" name="Content Placeholder 2"/>
          <p:cNvSpPr>
            <a:spLocks noGrp="1"/>
          </p:cNvSpPr>
          <p:nvPr>
            <p:ph idx="1"/>
          </p:nvPr>
        </p:nvSpPr>
        <p:spPr>
          <a:xfrm>
            <a:off x="254000" y="1581150"/>
            <a:ext cx="8704263" cy="4030663"/>
          </a:xfrm>
        </p:spPr>
        <p:txBody>
          <a:bodyPr/>
          <a:lstStyle/>
          <a:p>
            <a:pPr eaLnBrk="1" hangingPunct="1">
              <a:spcAft>
                <a:spcPct val="0"/>
              </a:spcAft>
            </a:pPr>
            <a:r>
              <a:rPr lang="en-US" sz="1800" dirty="0" err="1" smtClean="0"/>
              <a:t>medCafe</a:t>
            </a:r>
            <a:r>
              <a:rPr lang="en-US" sz="1800" dirty="0" smtClean="0"/>
              <a:t> enables a user to build a personal view of a patient record, using a set of tools called components, each of which is separable, and substitutable, allowing for flexibility, adaptability, and system evolution</a:t>
            </a:r>
          </a:p>
          <a:p>
            <a:pPr eaLnBrk="1" hangingPunct="1">
              <a:spcAft>
                <a:spcPct val="0"/>
              </a:spcAft>
            </a:pPr>
            <a:endParaRPr lang="en-US" sz="1800" dirty="0" smtClean="0"/>
          </a:p>
          <a:p>
            <a:pPr eaLnBrk="1" hangingPunct="1">
              <a:spcAft>
                <a:spcPts val="600"/>
              </a:spcAft>
            </a:pPr>
            <a:r>
              <a:rPr lang="en-US" sz="1800" dirty="0" err="1" smtClean="0"/>
              <a:t>medCafe</a:t>
            </a:r>
            <a:r>
              <a:rPr lang="en-US" sz="1800" dirty="0" smtClean="0"/>
              <a:t> addresses Electronic Health Record Challenges with</a:t>
            </a:r>
          </a:p>
          <a:p>
            <a:pPr lvl="1" eaLnBrk="1" hangingPunct="1">
              <a:spcAft>
                <a:spcPts val="600"/>
              </a:spcAft>
            </a:pPr>
            <a:r>
              <a:rPr lang="en-US" sz="1600" b="0" dirty="0" smtClean="0"/>
              <a:t>Information: Multiple data sources</a:t>
            </a:r>
          </a:p>
          <a:p>
            <a:pPr lvl="1" eaLnBrk="1" hangingPunct="1">
              <a:spcAft>
                <a:spcPts val="600"/>
              </a:spcAft>
            </a:pPr>
            <a:r>
              <a:rPr lang="en-US" sz="1600" b="0" dirty="0" smtClean="0"/>
              <a:t>User Interface: “One-size fits all” User Interface</a:t>
            </a:r>
          </a:p>
          <a:p>
            <a:pPr lvl="1" eaLnBrk="1" hangingPunct="1">
              <a:spcAft>
                <a:spcPct val="0"/>
              </a:spcAft>
            </a:pPr>
            <a:r>
              <a:rPr lang="en-US" sz="1600" b="0" dirty="0" smtClean="0"/>
              <a:t>Multiple Capabilities: Difficulty in adding new capabilities</a:t>
            </a:r>
          </a:p>
          <a:p>
            <a:pPr lvl="1" eaLnBrk="1" hangingPunct="1">
              <a:spcAft>
                <a:spcPts val="600"/>
              </a:spcAft>
            </a:pPr>
            <a:endParaRPr lang="en-US" sz="1600" dirty="0" smtClean="0"/>
          </a:p>
          <a:p>
            <a:pPr eaLnBrk="1" hangingPunct="1">
              <a:spcAft>
                <a:spcPts val="600"/>
              </a:spcAft>
            </a:pPr>
            <a:r>
              <a:rPr lang="en-US" sz="1800" dirty="0" err="1" smtClean="0"/>
              <a:t>medCafe</a:t>
            </a:r>
            <a:r>
              <a:rPr lang="en-US" sz="1800" dirty="0" smtClean="0"/>
              <a:t> is a tightly-scoped, MITRE-funded, research project to determine</a:t>
            </a:r>
          </a:p>
          <a:p>
            <a:pPr lvl="1" eaLnBrk="1" hangingPunct="1">
              <a:spcAft>
                <a:spcPts val="600"/>
              </a:spcAft>
            </a:pPr>
            <a:r>
              <a:rPr lang="en-US" sz="1600" b="0" dirty="0" smtClean="0"/>
              <a:t>Feasibility of </a:t>
            </a:r>
            <a:r>
              <a:rPr lang="en-US" sz="1600" b="0" dirty="0" err="1" smtClean="0"/>
              <a:t>composable</a:t>
            </a:r>
            <a:r>
              <a:rPr lang="en-US" sz="1600" b="0" dirty="0" smtClean="0"/>
              <a:t> approach for an EHR</a:t>
            </a:r>
          </a:p>
          <a:p>
            <a:pPr lvl="1" eaLnBrk="1" hangingPunct="1">
              <a:spcAft>
                <a:spcPts val="600"/>
              </a:spcAft>
            </a:pPr>
            <a:r>
              <a:rPr lang="en-US" sz="1600" b="0" dirty="0" smtClean="0"/>
              <a:t>Engineering issues encountered</a:t>
            </a:r>
          </a:p>
          <a:p>
            <a:pPr lvl="1" eaLnBrk="1" hangingPunct="1">
              <a:spcAft>
                <a:spcPts val="600"/>
              </a:spcAft>
            </a:pPr>
            <a:r>
              <a:rPr lang="en-US" sz="1600" b="0" dirty="0" smtClean="0"/>
              <a:t>Potential future issues </a:t>
            </a:r>
          </a:p>
          <a:p>
            <a:pPr lvl="1" eaLnBrk="1" hangingPunct="1">
              <a:spcAft>
                <a:spcPts val="600"/>
              </a:spcAft>
            </a:pPr>
            <a:endParaRPr lang="en-US" sz="1800" dirty="0" smtClean="0"/>
          </a:p>
          <a:p>
            <a:pPr eaLnBrk="1" hangingPunct="1">
              <a:spcAft>
                <a:spcPts val="600"/>
              </a:spcAft>
            </a:pPr>
            <a:endParaRPr lang="en-US" sz="1800" dirty="0" smtClean="0"/>
          </a:p>
          <a:p>
            <a:pPr lvl="1" eaLnBrk="1" hangingPunct="1">
              <a:spcAft>
                <a:spcPts val="600"/>
              </a:spcAft>
            </a:pPr>
            <a:endParaRPr lang="en-US" sz="1800" dirty="0" smtClean="0"/>
          </a:p>
          <a:p>
            <a:pPr eaLnBrk="1" hangingPunct="1">
              <a:spcAft>
                <a:spcPts val="600"/>
              </a:spcAft>
            </a:pPr>
            <a:endParaRPr lang="en-US" sz="1800" dirty="0" smtClean="0"/>
          </a:p>
          <a:p>
            <a:pPr eaLnBrk="1" hangingPunct="1">
              <a:spcAft>
                <a:spcPts val="600"/>
              </a:spcAft>
            </a:pPr>
            <a:endParaRPr lang="en-US" sz="1800" dirty="0" smtClean="0"/>
          </a:p>
        </p:txBody>
      </p:sp>
      <p:sp>
        <p:nvSpPr>
          <p:cNvPr id="21508" name="TextBox 5"/>
          <p:cNvSpPr txBox="1">
            <a:spLocks noChangeArrowheads="1"/>
          </p:cNvSpPr>
          <p:nvPr/>
        </p:nvSpPr>
        <p:spPr bwMode="auto">
          <a:xfrm>
            <a:off x="2882900" y="1203325"/>
            <a:ext cx="315912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1800" b="1" dirty="0">
                <a:solidFill>
                  <a:srgbClr val="C00000"/>
                </a:solidFill>
              </a:rPr>
              <a:t>Overview of </a:t>
            </a:r>
            <a:r>
              <a:rPr lang="en-US" sz="1800" b="1" dirty="0" err="1">
                <a:solidFill>
                  <a:srgbClr val="C00000"/>
                </a:solidFill>
              </a:rPr>
              <a:t>medCafe</a:t>
            </a:r>
            <a:r>
              <a:rPr lang="en-US" sz="1800" b="1" dirty="0">
                <a:solidFill>
                  <a:srgbClr val="C00000"/>
                </a:solidFill>
              </a:rPr>
              <a:t> </a:t>
            </a:r>
          </a:p>
        </p:txBody>
      </p:sp>
      <p:cxnSp>
        <p:nvCxnSpPr>
          <p:cNvPr id="5" name="Straight Connector 4"/>
          <p:cNvCxnSpPr/>
          <p:nvPr/>
        </p:nvCxnSpPr>
        <p:spPr bwMode="auto">
          <a:xfrm>
            <a:off x="261938" y="1047750"/>
            <a:ext cx="8489950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Rectangle 22"/>
          <p:cNvSpPr>
            <a:spLocks noChangeArrowheads="1"/>
          </p:cNvSpPr>
          <p:nvPr/>
        </p:nvSpPr>
        <p:spPr bwMode="auto">
          <a:xfrm>
            <a:off x="316269" y="87158"/>
            <a:ext cx="231775" cy="107950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/>
        </p:spPr>
        <p:txBody>
          <a:bodyPr lIns="46038" tIns="46038" rIns="46038" bIns="46038" anchor="ctr"/>
          <a:lstStyle/>
          <a:p>
            <a:pPr marL="115888" indent="-115888">
              <a:lnSpc>
                <a:spcPct val="90000"/>
              </a:lnSpc>
              <a:buFontTx/>
              <a:buChar char="•"/>
            </a:pPr>
            <a:endParaRPr lang="en-US" sz="1800" b="0" dirty="0"/>
          </a:p>
        </p:txBody>
      </p:sp>
      <p:sp>
        <p:nvSpPr>
          <p:cNvPr id="7" name="Rectangle 22"/>
          <p:cNvSpPr>
            <a:spLocks noChangeArrowheads="1"/>
          </p:cNvSpPr>
          <p:nvPr/>
        </p:nvSpPr>
        <p:spPr bwMode="auto">
          <a:xfrm>
            <a:off x="611169" y="87158"/>
            <a:ext cx="231775" cy="107950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/>
        </p:spPr>
        <p:txBody>
          <a:bodyPr lIns="46038" tIns="46038" rIns="46038" bIns="46038" anchor="ctr"/>
          <a:lstStyle/>
          <a:p>
            <a:pPr marL="115888" indent="-115888">
              <a:lnSpc>
                <a:spcPct val="90000"/>
              </a:lnSpc>
              <a:buFontTx/>
              <a:buChar char="•"/>
            </a:pPr>
            <a:endParaRPr lang="en-US" sz="1800" b="0" dirty="0"/>
          </a:p>
        </p:txBody>
      </p:sp>
      <p:sp>
        <p:nvSpPr>
          <p:cNvPr id="8" name="Rectangle 22"/>
          <p:cNvSpPr>
            <a:spLocks noChangeArrowheads="1"/>
          </p:cNvSpPr>
          <p:nvPr/>
        </p:nvSpPr>
        <p:spPr bwMode="auto">
          <a:xfrm>
            <a:off x="894194" y="87158"/>
            <a:ext cx="231775" cy="10795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/>
        </p:spPr>
        <p:txBody>
          <a:bodyPr lIns="46038" tIns="46038" rIns="46038" bIns="46038" anchor="ctr"/>
          <a:lstStyle/>
          <a:p>
            <a:pPr marL="115888" indent="-115888">
              <a:lnSpc>
                <a:spcPct val="90000"/>
              </a:lnSpc>
              <a:buFontTx/>
              <a:buChar char="•"/>
            </a:pPr>
            <a:endParaRPr lang="en-US" sz="1800" b="0" dirty="0"/>
          </a:p>
        </p:txBody>
      </p:sp>
      <p:sp>
        <p:nvSpPr>
          <p:cNvPr id="9" name="Rectangle 8"/>
          <p:cNvSpPr/>
          <p:nvPr/>
        </p:nvSpPr>
        <p:spPr bwMode="auto">
          <a:xfrm>
            <a:off x="257092" y="58880"/>
            <a:ext cx="1536539" cy="206274"/>
          </a:xfrm>
          <a:prstGeom prst="rect">
            <a:avLst/>
          </a:prstGeom>
          <a:noFill/>
          <a:ln w="127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0" name="Rectangle 22"/>
          <p:cNvSpPr>
            <a:spLocks noChangeArrowheads="1"/>
          </p:cNvSpPr>
          <p:nvPr/>
        </p:nvSpPr>
        <p:spPr bwMode="auto">
          <a:xfrm>
            <a:off x="1187270" y="87158"/>
            <a:ext cx="231775" cy="10795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/>
        </p:spPr>
        <p:txBody>
          <a:bodyPr lIns="46038" tIns="46038" rIns="46038" bIns="46038" anchor="ctr"/>
          <a:lstStyle/>
          <a:p>
            <a:pPr marL="115888" indent="-115888">
              <a:lnSpc>
                <a:spcPct val="90000"/>
              </a:lnSpc>
              <a:buFontTx/>
              <a:buChar char="•"/>
            </a:pPr>
            <a:endParaRPr lang="en-US" sz="1800" b="0" dirty="0"/>
          </a:p>
        </p:txBody>
      </p:sp>
      <p:sp>
        <p:nvSpPr>
          <p:cNvPr id="11" name="Rectangle 22"/>
          <p:cNvSpPr>
            <a:spLocks noChangeArrowheads="1"/>
          </p:cNvSpPr>
          <p:nvPr/>
        </p:nvSpPr>
        <p:spPr bwMode="auto">
          <a:xfrm>
            <a:off x="1468623" y="87158"/>
            <a:ext cx="231775" cy="10795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/>
        </p:spPr>
        <p:txBody>
          <a:bodyPr lIns="46038" tIns="46038" rIns="46038" bIns="46038" anchor="ctr"/>
          <a:lstStyle/>
          <a:p>
            <a:pPr marL="115888" indent="-115888">
              <a:lnSpc>
                <a:spcPct val="90000"/>
              </a:lnSpc>
              <a:buFontTx/>
              <a:buChar char="•"/>
            </a:pPr>
            <a:endParaRPr lang="en-US" sz="1800" b="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>
          <a:xfrm>
            <a:off x="2291176" y="1284288"/>
            <a:ext cx="4736351" cy="533400"/>
          </a:xfrm>
        </p:spPr>
        <p:txBody>
          <a:bodyPr/>
          <a:lstStyle/>
          <a:p>
            <a:pPr eaLnBrk="1" hangingPunct="1"/>
            <a:r>
              <a:rPr lang="en-US" sz="1800" dirty="0" err="1" smtClean="0">
                <a:solidFill>
                  <a:srgbClr val="C00000"/>
                </a:solidFill>
                <a:latin typeface="Arial" charset="0"/>
              </a:rPr>
              <a:t>medCafe</a:t>
            </a:r>
            <a:r>
              <a:rPr lang="en-US" sz="1800" dirty="0" smtClean="0">
                <a:solidFill>
                  <a:srgbClr val="C00000"/>
                </a:solidFill>
                <a:latin typeface="Arial" charset="0"/>
              </a:rPr>
              <a:t> </a:t>
            </a:r>
            <a:r>
              <a:rPr lang="en-US" sz="1800" dirty="0" err="1" smtClean="0">
                <a:solidFill>
                  <a:srgbClr val="C00000"/>
                </a:solidFill>
                <a:latin typeface="Arial" charset="0"/>
              </a:rPr>
              <a:t>Composable</a:t>
            </a:r>
            <a:r>
              <a:rPr lang="en-US" sz="1800" dirty="0" smtClean="0">
                <a:solidFill>
                  <a:srgbClr val="C00000"/>
                </a:solidFill>
                <a:latin typeface="Arial" charset="0"/>
              </a:rPr>
              <a:t> Design Principles</a:t>
            </a:r>
          </a:p>
        </p:txBody>
      </p:sp>
      <p:sp>
        <p:nvSpPr>
          <p:cNvPr id="25603" name="Content Placeholder 2"/>
          <p:cNvSpPr>
            <a:spLocks noGrp="1"/>
          </p:cNvSpPr>
          <p:nvPr>
            <p:ph idx="1"/>
          </p:nvPr>
        </p:nvSpPr>
        <p:spPr>
          <a:xfrm>
            <a:off x="307852" y="2079625"/>
            <a:ext cx="8476551" cy="3522663"/>
          </a:xfrm>
        </p:spPr>
        <p:txBody>
          <a:bodyPr/>
          <a:lstStyle/>
          <a:p>
            <a:pPr eaLnBrk="1" hangingPunct="1">
              <a:spcAft>
                <a:spcPts val="1200"/>
              </a:spcAft>
            </a:pPr>
            <a:r>
              <a:rPr lang="en-US" sz="1800" dirty="0" smtClean="0"/>
              <a:t>Give users maximum flexibility to configure the interface to their needs </a:t>
            </a:r>
          </a:p>
          <a:p>
            <a:pPr eaLnBrk="1" hangingPunct="1">
              <a:spcAft>
                <a:spcPts val="1200"/>
              </a:spcAft>
            </a:pPr>
            <a:r>
              <a:rPr lang="en-US" sz="1800" dirty="0" smtClean="0"/>
              <a:t>Enable components to run “standalone” </a:t>
            </a:r>
          </a:p>
          <a:p>
            <a:pPr eaLnBrk="1" hangingPunct="1">
              <a:spcAft>
                <a:spcPts val="1200"/>
              </a:spcAft>
            </a:pPr>
            <a:r>
              <a:rPr lang="en-US" sz="1800" dirty="0" smtClean="0"/>
              <a:t>Use an accepted data standard for all component communication</a:t>
            </a:r>
          </a:p>
          <a:p>
            <a:pPr eaLnBrk="1" hangingPunct="1">
              <a:spcAft>
                <a:spcPts val="1200"/>
              </a:spcAft>
            </a:pPr>
            <a:r>
              <a:rPr lang="en-US" sz="1800" dirty="0" smtClean="0"/>
              <a:t>Demonstrate a patient record using the framework</a:t>
            </a:r>
          </a:p>
          <a:p>
            <a:pPr eaLnBrk="1" hangingPunct="1">
              <a:spcAft>
                <a:spcPts val="1200"/>
              </a:spcAft>
              <a:buNone/>
            </a:pPr>
            <a:r>
              <a:rPr lang="en-US" sz="1800" dirty="0" smtClean="0"/>
              <a:t/>
            </a:r>
            <a:br>
              <a:rPr lang="en-US" sz="1800" dirty="0" smtClean="0"/>
            </a:br>
            <a:endParaRPr lang="en-US" sz="1800" dirty="0" smtClean="0"/>
          </a:p>
        </p:txBody>
      </p:sp>
      <p:sp>
        <p:nvSpPr>
          <p:cNvPr id="25604" name="Rectangle 3"/>
          <p:cNvSpPr>
            <a:spLocks noChangeArrowheads="1"/>
          </p:cNvSpPr>
          <p:nvPr/>
        </p:nvSpPr>
        <p:spPr bwMode="auto">
          <a:xfrm>
            <a:off x="214812" y="6055474"/>
            <a:ext cx="2239716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aseline="30000" dirty="0"/>
              <a:t>1</a:t>
            </a:r>
            <a:r>
              <a:rPr lang="en-US" sz="1000" dirty="0"/>
              <a:t>Composable Capability on Demand</a:t>
            </a:r>
          </a:p>
        </p:txBody>
      </p:sp>
      <p:sp>
        <p:nvSpPr>
          <p:cNvPr id="25605" name="Title 1"/>
          <p:cNvSpPr txBox="1">
            <a:spLocks/>
          </p:cNvSpPr>
          <p:nvPr/>
        </p:nvSpPr>
        <p:spPr bwMode="auto">
          <a:xfrm>
            <a:off x="120649" y="254000"/>
            <a:ext cx="8900061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ts val="3000"/>
              </a:lnSpc>
            </a:pPr>
            <a:r>
              <a:rPr lang="en-US" sz="1800" b="1" dirty="0" err="1">
                <a:solidFill>
                  <a:srgbClr val="092394"/>
                </a:solidFill>
              </a:rPr>
              <a:t>medCafe</a:t>
            </a:r>
            <a:r>
              <a:rPr lang="en-US" sz="1800" b="1" dirty="0">
                <a:solidFill>
                  <a:srgbClr val="092394"/>
                </a:solidFill>
              </a:rPr>
              <a:t> is based upon </a:t>
            </a:r>
            <a:r>
              <a:rPr lang="en-US" sz="1800" b="1" dirty="0" err="1">
                <a:solidFill>
                  <a:srgbClr val="092394"/>
                </a:solidFill>
              </a:rPr>
              <a:t>Composable</a:t>
            </a:r>
            <a:r>
              <a:rPr lang="en-US" sz="1800" b="1" dirty="0">
                <a:solidFill>
                  <a:srgbClr val="092394"/>
                </a:solidFill>
              </a:rPr>
              <a:t> Design Principles that give users maximum flexibility to</a:t>
            </a:r>
            <a:r>
              <a:rPr lang="en-US" sz="1800" b="1" dirty="0">
                <a:solidFill>
                  <a:schemeClr val="tx2"/>
                </a:solidFill>
              </a:rPr>
              <a:t> configure </a:t>
            </a:r>
            <a:r>
              <a:rPr lang="en-US" sz="1800" b="1" dirty="0">
                <a:solidFill>
                  <a:srgbClr val="092394"/>
                </a:solidFill>
              </a:rPr>
              <a:t>the </a:t>
            </a:r>
            <a:r>
              <a:rPr lang="en-US" sz="1800" b="1" dirty="0" smtClean="0">
                <a:solidFill>
                  <a:srgbClr val="092394"/>
                </a:solidFill>
              </a:rPr>
              <a:t>EHR interface </a:t>
            </a:r>
            <a:r>
              <a:rPr lang="en-US" sz="1800" b="1" dirty="0">
                <a:solidFill>
                  <a:srgbClr val="092394"/>
                </a:solidFill>
              </a:rPr>
              <a:t>to their needs</a:t>
            </a:r>
          </a:p>
        </p:txBody>
      </p:sp>
      <p:cxnSp>
        <p:nvCxnSpPr>
          <p:cNvPr id="7" name="Straight Connector 6"/>
          <p:cNvCxnSpPr/>
          <p:nvPr/>
        </p:nvCxnSpPr>
        <p:spPr bwMode="auto">
          <a:xfrm>
            <a:off x="261938" y="1047750"/>
            <a:ext cx="8489950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Line 8"/>
          <p:cNvSpPr>
            <a:spLocks noChangeShapeType="1"/>
          </p:cNvSpPr>
          <p:nvPr/>
        </p:nvSpPr>
        <p:spPr bwMode="auto">
          <a:xfrm>
            <a:off x="5233945" y="5763252"/>
            <a:ext cx="0" cy="566737"/>
          </a:xfrm>
          <a:prstGeom prst="line">
            <a:avLst/>
          </a:prstGeom>
          <a:noFill/>
          <a:ln w="44450">
            <a:solidFill>
              <a:schemeClr val="tx2">
                <a:lumMod val="60000"/>
                <a:lumOff val="40000"/>
              </a:schemeClr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1600"/>
          </a:p>
        </p:txBody>
      </p:sp>
      <p:grpSp>
        <p:nvGrpSpPr>
          <p:cNvPr id="9" name="Group 9"/>
          <p:cNvGrpSpPr>
            <a:grpSpLocks/>
          </p:cNvGrpSpPr>
          <p:nvPr/>
        </p:nvGrpSpPr>
        <p:grpSpPr bwMode="auto">
          <a:xfrm>
            <a:off x="4907580" y="5884439"/>
            <a:ext cx="246062" cy="219075"/>
            <a:chOff x="5190" y="559"/>
            <a:chExt cx="127" cy="86"/>
          </a:xfrm>
          <a:solidFill>
            <a:schemeClr val="tx2">
              <a:lumMod val="60000"/>
              <a:lumOff val="40000"/>
            </a:schemeClr>
          </a:solidFill>
        </p:grpSpPr>
        <p:sp>
          <p:nvSpPr>
            <p:cNvPr id="10" name="Rectangle 10"/>
            <p:cNvSpPr>
              <a:spLocks noChangeArrowheads="1"/>
            </p:cNvSpPr>
            <p:nvPr/>
          </p:nvSpPr>
          <p:spPr bwMode="auto">
            <a:xfrm>
              <a:off x="5282" y="611"/>
              <a:ext cx="17" cy="17"/>
            </a:xfrm>
            <a:prstGeom prst="rect">
              <a:avLst/>
            </a:prstGeom>
            <a:grpFill/>
            <a:ln w="9525">
              <a:solidFill>
                <a:schemeClr val="tx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altLang="en-US" sz="1600">
                <a:solidFill>
                  <a:schemeClr val="tx2"/>
                </a:solidFill>
              </a:endParaRPr>
            </a:p>
          </p:txBody>
        </p:sp>
        <p:sp>
          <p:nvSpPr>
            <p:cNvPr id="11" name="Rectangle 11"/>
            <p:cNvSpPr>
              <a:spLocks noChangeArrowheads="1"/>
            </p:cNvSpPr>
            <p:nvPr/>
          </p:nvSpPr>
          <p:spPr bwMode="auto">
            <a:xfrm>
              <a:off x="5281" y="577"/>
              <a:ext cx="18" cy="17"/>
            </a:xfrm>
            <a:prstGeom prst="rect">
              <a:avLst/>
            </a:prstGeom>
            <a:grpFill/>
            <a:ln w="9525">
              <a:solidFill>
                <a:schemeClr val="tx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altLang="en-US" sz="1600">
                <a:solidFill>
                  <a:schemeClr val="tx2"/>
                </a:solidFill>
              </a:endParaRPr>
            </a:p>
          </p:txBody>
        </p:sp>
        <p:sp>
          <p:nvSpPr>
            <p:cNvPr id="12" name="Rectangle 12"/>
            <p:cNvSpPr>
              <a:spLocks noChangeArrowheads="1"/>
            </p:cNvSpPr>
            <p:nvPr/>
          </p:nvSpPr>
          <p:spPr bwMode="auto">
            <a:xfrm>
              <a:off x="5299" y="594"/>
              <a:ext cx="18" cy="17"/>
            </a:xfrm>
            <a:prstGeom prst="rect">
              <a:avLst/>
            </a:prstGeom>
            <a:grpFill/>
            <a:ln w="9525">
              <a:solidFill>
                <a:schemeClr val="tx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altLang="en-US" sz="1600">
                <a:solidFill>
                  <a:schemeClr val="tx2"/>
                </a:solidFill>
              </a:endParaRPr>
            </a:p>
          </p:txBody>
        </p:sp>
        <p:sp>
          <p:nvSpPr>
            <p:cNvPr id="13" name="Rectangle 13"/>
            <p:cNvSpPr>
              <a:spLocks noChangeArrowheads="1"/>
            </p:cNvSpPr>
            <p:nvPr/>
          </p:nvSpPr>
          <p:spPr bwMode="auto">
            <a:xfrm>
              <a:off x="5264" y="559"/>
              <a:ext cx="17" cy="17"/>
            </a:xfrm>
            <a:prstGeom prst="rect">
              <a:avLst/>
            </a:prstGeom>
            <a:grpFill/>
            <a:ln w="9525">
              <a:solidFill>
                <a:schemeClr val="tx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altLang="en-US" sz="1600">
                <a:solidFill>
                  <a:schemeClr val="tx2"/>
                </a:solidFill>
              </a:endParaRPr>
            </a:p>
          </p:txBody>
        </p:sp>
        <p:sp>
          <p:nvSpPr>
            <p:cNvPr id="14" name="Rectangle 14"/>
            <p:cNvSpPr>
              <a:spLocks noChangeArrowheads="1"/>
            </p:cNvSpPr>
            <p:nvPr/>
          </p:nvSpPr>
          <p:spPr bwMode="auto">
            <a:xfrm>
              <a:off x="5263" y="628"/>
              <a:ext cx="18" cy="17"/>
            </a:xfrm>
            <a:prstGeom prst="rect">
              <a:avLst/>
            </a:prstGeom>
            <a:grpFill/>
            <a:ln w="9525">
              <a:solidFill>
                <a:schemeClr val="tx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altLang="en-US" sz="1600">
                <a:solidFill>
                  <a:schemeClr val="tx2"/>
                </a:solidFill>
              </a:endParaRPr>
            </a:p>
          </p:txBody>
        </p:sp>
        <p:sp>
          <p:nvSpPr>
            <p:cNvPr id="15" name="Rectangle 15"/>
            <p:cNvSpPr>
              <a:spLocks noChangeArrowheads="1"/>
            </p:cNvSpPr>
            <p:nvPr/>
          </p:nvSpPr>
          <p:spPr bwMode="auto">
            <a:xfrm>
              <a:off x="5264" y="594"/>
              <a:ext cx="18" cy="17"/>
            </a:xfrm>
            <a:prstGeom prst="rect">
              <a:avLst/>
            </a:prstGeom>
            <a:grpFill/>
            <a:ln w="9525">
              <a:solidFill>
                <a:schemeClr val="tx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altLang="en-US" sz="1600">
                <a:solidFill>
                  <a:schemeClr val="tx2"/>
                </a:solidFill>
              </a:endParaRPr>
            </a:p>
          </p:txBody>
        </p:sp>
        <p:sp>
          <p:nvSpPr>
            <p:cNvPr id="16" name="Rectangle 16"/>
            <p:cNvSpPr>
              <a:spLocks noChangeArrowheads="1"/>
            </p:cNvSpPr>
            <p:nvPr/>
          </p:nvSpPr>
          <p:spPr bwMode="auto">
            <a:xfrm>
              <a:off x="5227" y="594"/>
              <a:ext cx="18" cy="17"/>
            </a:xfrm>
            <a:prstGeom prst="rect">
              <a:avLst/>
            </a:prstGeom>
            <a:grpFill/>
            <a:ln w="9525">
              <a:solidFill>
                <a:schemeClr val="tx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altLang="en-US" sz="1600">
                <a:solidFill>
                  <a:schemeClr val="tx2"/>
                </a:solidFill>
              </a:endParaRPr>
            </a:p>
          </p:txBody>
        </p:sp>
        <p:sp>
          <p:nvSpPr>
            <p:cNvPr id="17" name="Rectangle 17"/>
            <p:cNvSpPr>
              <a:spLocks noChangeArrowheads="1"/>
            </p:cNvSpPr>
            <p:nvPr/>
          </p:nvSpPr>
          <p:spPr bwMode="auto">
            <a:xfrm>
              <a:off x="5190" y="594"/>
              <a:ext cx="18" cy="17"/>
            </a:xfrm>
            <a:prstGeom prst="rect">
              <a:avLst/>
            </a:prstGeom>
            <a:grpFill/>
            <a:ln w="9525">
              <a:solidFill>
                <a:schemeClr val="tx2">
                  <a:lumMod val="5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altLang="en-US" sz="1600">
                <a:solidFill>
                  <a:schemeClr val="tx2"/>
                </a:solidFill>
              </a:endParaRPr>
            </a:p>
          </p:txBody>
        </p:sp>
      </p:grpSp>
      <p:sp>
        <p:nvSpPr>
          <p:cNvPr id="18" name="Text Box 18"/>
          <p:cNvSpPr txBox="1">
            <a:spLocks noChangeArrowheads="1"/>
          </p:cNvSpPr>
          <p:nvPr/>
        </p:nvSpPr>
        <p:spPr bwMode="auto">
          <a:xfrm>
            <a:off x="5280918" y="5624447"/>
            <a:ext cx="3750818" cy="83099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b="1" i="1" dirty="0" err="1" smtClean="0">
                <a:solidFill>
                  <a:schemeClr val="tx2"/>
                </a:solidFill>
              </a:rPr>
              <a:t>Composable</a:t>
            </a:r>
            <a:r>
              <a:rPr lang="en-US" sz="1600" b="1" i="1" dirty="0" smtClean="0">
                <a:solidFill>
                  <a:schemeClr val="tx2"/>
                </a:solidFill>
              </a:rPr>
              <a:t>  = Configurable + the Freedom to create what you want … it is innovation friendly! </a:t>
            </a:r>
            <a:endParaRPr lang="en-US" sz="1600" b="1" i="1" dirty="0">
              <a:solidFill>
                <a:schemeClr val="tx2"/>
              </a:solidFill>
            </a:endParaRPr>
          </a:p>
        </p:txBody>
      </p:sp>
      <p:sp>
        <p:nvSpPr>
          <p:cNvPr id="19" name="Rectangle 22"/>
          <p:cNvSpPr>
            <a:spLocks noChangeArrowheads="1"/>
          </p:cNvSpPr>
          <p:nvPr/>
        </p:nvSpPr>
        <p:spPr bwMode="auto">
          <a:xfrm>
            <a:off x="316269" y="97432"/>
            <a:ext cx="231775" cy="107950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/>
        </p:spPr>
        <p:txBody>
          <a:bodyPr lIns="46038" tIns="46038" rIns="46038" bIns="46038" anchor="ctr"/>
          <a:lstStyle/>
          <a:p>
            <a:pPr marL="115888" indent="-115888">
              <a:lnSpc>
                <a:spcPct val="90000"/>
              </a:lnSpc>
              <a:buFontTx/>
              <a:buChar char="•"/>
            </a:pPr>
            <a:endParaRPr lang="en-US" sz="1800" b="0" dirty="0"/>
          </a:p>
        </p:txBody>
      </p:sp>
      <p:sp>
        <p:nvSpPr>
          <p:cNvPr id="20" name="Rectangle 22"/>
          <p:cNvSpPr>
            <a:spLocks noChangeArrowheads="1"/>
          </p:cNvSpPr>
          <p:nvPr/>
        </p:nvSpPr>
        <p:spPr bwMode="auto">
          <a:xfrm>
            <a:off x="611169" y="97432"/>
            <a:ext cx="231775" cy="107950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/>
        </p:spPr>
        <p:txBody>
          <a:bodyPr lIns="46038" tIns="46038" rIns="46038" bIns="46038" anchor="ctr"/>
          <a:lstStyle/>
          <a:p>
            <a:pPr marL="115888" indent="-115888">
              <a:lnSpc>
                <a:spcPct val="90000"/>
              </a:lnSpc>
              <a:buFontTx/>
              <a:buChar char="•"/>
            </a:pPr>
            <a:endParaRPr lang="en-US" sz="1800" b="0" dirty="0"/>
          </a:p>
        </p:txBody>
      </p:sp>
      <p:sp>
        <p:nvSpPr>
          <p:cNvPr id="21" name="Rectangle 22"/>
          <p:cNvSpPr>
            <a:spLocks noChangeArrowheads="1"/>
          </p:cNvSpPr>
          <p:nvPr/>
        </p:nvSpPr>
        <p:spPr bwMode="auto">
          <a:xfrm>
            <a:off x="894194" y="97432"/>
            <a:ext cx="231775" cy="10795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/>
        </p:spPr>
        <p:txBody>
          <a:bodyPr lIns="46038" tIns="46038" rIns="46038" bIns="46038" anchor="ctr"/>
          <a:lstStyle/>
          <a:p>
            <a:pPr marL="115888" indent="-115888">
              <a:lnSpc>
                <a:spcPct val="90000"/>
              </a:lnSpc>
              <a:buFontTx/>
              <a:buChar char="•"/>
            </a:pPr>
            <a:endParaRPr lang="en-US" sz="1800" b="0" dirty="0"/>
          </a:p>
        </p:txBody>
      </p:sp>
      <p:sp>
        <p:nvSpPr>
          <p:cNvPr id="22" name="Rectangle 21"/>
          <p:cNvSpPr/>
          <p:nvPr/>
        </p:nvSpPr>
        <p:spPr bwMode="auto">
          <a:xfrm>
            <a:off x="257092" y="69154"/>
            <a:ext cx="1536539" cy="206274"/>
          </a:xfrm>
          <a:prstGeom prst="rect">
            <a:avLst/>
          </a:prstGeom>
          <a:noFill/>
          <a:ln w="127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3" name="Rectangle 22"/>
          <p:cNvSpPr>
            <a:spLocks noChangeArrowheads="1"/>
          </p:cNvSpPr>
          <p:nvPr/>
        </p:nvSpPr>
        <p:spPr bwMode="auto">
          <a:xfrm>
            <a:off x="1187270" y="97432"/>
            <a:ext cx="231775" cy="10795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/>
        </p:spPr>
        <p:txBody>
          <a:bodyPr lIns="46038" tIns="46038" rIns="46038" bIns="46038" anchor="ctr"/>
          <a:lstStyle/>
          <a:p>
            <a:pPr marL="115888" indent="-115888">
              <a:lnSpc>
                <a:spcPct val="90000"/>
              </a:lnSpc>
              <a:buFontTx/>
              <a:buChar char="•"/>
            </a:pPr>
            <a:endParaRPr lang="en-US" sz="1800" b="0" dirty="0"/>
          </a:p>
        </p:txBody>
      </p:sp>
      <p:sp>
        <p:nvSpPr>
          <p:cNvPr id="24" name="Rectangle 22"/>
          <p:cNvSpPr>
            <a:spLocks noChangeArrowheads="1"/>
          </p:cNvSpPr>
          <p:nvPr/>
        </p:nvSpPr>
        <p:spPr bwMode="auto">
          <a:xfrm>
            <a:off x="1468623" y="97432"/>
            <a:ext cx="231775" cy="10795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/>
        </p:spPr>
        <p:txBody>
          <a:bodyPr lIns="46038" tIns="46038" rIns="46038" bIns="46038" anchor="ctr"/>
          <a:lstStyle/>
          <a:p>
            <a:pPr marL="115888" indent="-115888">
              <a:lnSpc>
                <a:spcPct val="90000"/>
              </a:lnSpc>
              <a:buFontTx/>
              <a:buChar char="•"/>
            </a:pPr>
            <a:endParaRPr lang="en-US" sz="1800" b="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/>
          <p:cNvSpPr>
            <a:spLocks noGrp="1"/>
          </p:cNvSpPr>
          <p:nvPr>
            <p:ph type="title"/>
          </p:nvPr>
        </p:nvSpPr>
        <p:spPr>
          <a:xfrm>
            <a:off x="176750" y="175944"/>
            <a:ext cx="7837487" cy="533400"/>
          </a:xfrm>
        </p:spPr>
        <p:txBody>
          <a:bodyPr/>
          <a:lstStyle/>
          <a:p>
            <a:pPr eaLnBrk="1" hangingPunct="1"/>
            <a:r>
              <a:rPr lang="en-US" sz="1800" dirty="0" err="1" smtClean="0">
                <a:latin typeface="Arial" charset="0"/>
              </a:rPr>
              <a:t>medCafe</a:t>
            </a:r>
            <a:r>
              <a:rPr lang="en-US" sz="1800" dirty="0" smtClean="0">
                <a:latin typeface="Arial" charset="0"/>
              </a:rPr>
              <a:t> has a five-pane, flexible interface that is adaptable to a clinician’s needs</a:t>
            </a:r>
          </a:p>
        </p:txBody>
      </p:sp>
      <p:pic>
        <p:nvPicPr>
          <p:cNvPr id="4" name="Content Placeholder 3" descr="medCafe-coverflow.pn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709259" y="1597317"/>
            <a:ext cx="7164742" cy="4749869"/>
          </a:xfrm>
          <a:ln w="25400">
            <a:solidFill>
              <a:schemeClr val="tx2">
                <a:lumMod val="20000"/>
                <a:lumOff val="80000"/>
              </a:schemeClr>
            </a:solidFill>
            <a:round/>
          </a:ln>
          <a:effectLst>
            <a:reflection blurRad="6350" stA="50000" endA="300" endPos="90000" dir="5400000" sy="-100000" algn="bl" rotWithShape="0"/>
          </a:effectLst>
        </p:spPr>
      </p:pic>
      <p:sp>
        <p:nvSpPr>
          <p:cNvPr id="5" name="TextBox 4"/>
          <p:cNvSpPr txBox="1"/>
          <p:nvPr/>
        </p:nvSpPr>
        <p:spPr>
          <a:xfrm>
            <a:off x="1066800" y="6051180"/>
            <a:ext cx="7148011" cy="307777"/>
          </a:xfrm>
          <a:prstGeom prst="rect">
            <a:avLst/>
          </a:prstGeom>
          <a:solidFill>
            <a:srgbClr val="FFFF00"/>
          </a:solidFill>
          <a:effectLst>
            <a:softEdge rad="38100"/>
          </a:effectLst>
        </p:spPr>
        <p:txBody>
          <a:bodyPr wrap="none">
            <a:spAutoFit/>
          </a:bodyPr>
          <a:lstStyle/>
          <a:p>
            <a:r>
              <a:rPr lang="en-US"/>
              <a:t>Flexible 5 pane interface, adaptable to clinician’s needs. Panes can be hidden or shown.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429000" y="1877880"/>
            <a:ext cx="5444256" cy="307777"/>
          </a:xfrm>
          <a:prstGeom prst="rect">
            <a:avLst/>
          </a:prstGeom>
          <a:solidFill>
            <a:srgbClr val="FFFF00">
              <a:alpha val="54000"/>
            </a:srgbClr>
          </a:solidFill>
          <a:effectLst>
            <a:softEdge rad="38100"/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>
                <a:cs typeface="+mn-cs"/>
              </a:rPr>
              <a:t>Top Pane: Coversheet containing commonly required patient data.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400251" y="4958980"/>
            <a:ext cx="3618298" cy="738664"/>
          </a:xfrm>
          <a:prstGeom prst="rect">
            <a:avLst/>
          </a:prstGeom>
          <a:solidFill>
            <a:srgbClr val="FFFF00">
              <a:alpha val="71000"/>
            </a:srgbClr>
          </a:solidFill>
          <a:effectLst>
            <a:softEdge rad="38100"/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>
                <a:cs typeface="+mn-cs"/>
              </a:rPr>
              <a:t>Right hand pane contains list of</a:t>
            </a:r>
          </a:p>
          <a:p>
            <a:pPr>
              <a:defRPr/>
            </a:pPr>
            <a:r>
              <a:rPr lang="en-US" dirty="0">
                <a:cs typeface="+mn-cs"/>
              </a:rPr>
              <a:t> components that can be drag and dropped</a:t>
            </a:r>
          </a:p>
          <a:p>
            <a:pPr>
              <a:defRPr/>
            </a:pPr>
            <a:r>
              <a:rPr lang="en-US" dirty="0">
                <a:cs typeface="+mn-cs"/>
              </a:rPr>
              <a:t> into the center pane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80651" y="5339980"/>
            <a:ext cx="4057058" cy="307777"/>
          </a:xfrm>
          <a:prstGeom prst="rect">
            <a:avLst/>
          </a:prstGeom>
          <a:solidFill>
            <a:srgbClr val="FFFF00">
              <a:alpha val="71000"/>
            </a:srgbClr>
          </a:solidFill>
          <a:effectLst>
            <a:softEdge rad="38100"/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>
                <a:cs typeface="+mn-cs"/>
              </a:rPr>
              <a:t>Center pane contains composable patient record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67851" y="3955680"/>
            <a:ext cx="2383986" cy="738664"/>
          </a:xfrm>
          <a:prstGeom prst="rect">
            <a:avLst/>
          </a:prstGeom>
          <a:solidFill>
            <a:srgbClr val="FFFF00">
              <a:alpha val="71000"/>
            </a:srgbClr>
          </a:solidFill>
          <a:effectLst>
            <a:softEdge rad="38100"/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>
                <a:cs typeface="+mn-cs"/>
              </a:rPr>
              <a:t>Left pane contains </a:t>
            </a:r>
          </a:p>
          <a:p>
            <a:pPr>
              <a:defRPr/>
            </a:pPr>
            <a:r>
              <a:rPr lang="en-US" dirty="0">
                <a:cs typeface="+mn-cs"/>
              </a:rPr>
              <a:t>Patient look up</a:t>
            </a:r>
          </a:p>
          <a:p>
            <a:pPr>
              <a:defRPr/>
            </a:pPr>
            <a:r>
              <a:rPr lang="en-US" dirty="0" smtClean="0">
                <a:cs typeface="+mn-cs"/>
              </a:rPr>
              <a:t>and scheduling </a:t>
            </a:r>
            <a:r>
              <a:rPr lang="en-US" dirty="0">
                <a:cs typeface="+mn-cs"/>
              </a:rPr>
              <a:t>functionality</a:t>
            </a:r>
          </a:p>
        </p:txBody>
      </p:sp>
      <p:sp>
        <p:nvSpPr>
          <p:cNvPr id="27667" name="Title 1"/>
          <p:cNvSpPr txBox="1">
            <a:spLocks/>
          </p:cNvSpPr>
          <p:nvPr/>
        </p:nvSpPr>
        <p:spPr bwMode="auto">
          <a:xfrm>
            <a:off x="1827213" y="1026665"/>
            <a:ext cx="5233987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>
              <a:lnSpc>
                <a:spcPts val="3000"/>
              </a:lnSpc>
            </a:pPr>
            <a:r>
              <a:rPr lang="en-US" sz="1800" b="1" dirty="0" err="1">
                <a:solidFill>
                  <a:srgbClr val="C00000"/>
                </a:solidFill>
              </a:rPr>
              <a:t>medCafe</a:t>
            </a:r>
            <a:r>
              <a:rPr lang="en-US" sz="1800" b="1" dirty="0">
                <a:solidFill>
                  <a:srgbClr val="C00000"/>
                </a:solidFill>
              </a:rPr>
              <a:t> Screen Shot</a:t>
            </a:r>
          </a:p>
        </p:txBody>
      </p:sp>
      <p:cxnSp>
        <p:nvCxnSpPr>
          <p:cNvPr id="12" name="Straight Connector 11"/>
          <p:cNvCxnSpPr/>
          <p:nvPr/>
        </p:nvCxnSpPr>
        <p:spPr bwMode="auto">
          <a:xfrm>
            <a:off x="261938" y="942975"/>
            <a:ext cx="8489950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Rectangle 22"/>
          <p:cNvSpPr>
            <a:spLocks noChangeArrowheads="1"/>
          </p:cNvSpPr>
          <p:nvPr/>
        </p:nvSpPr>
        <p:spPr bwMode="auto">
          <a:xfrm>
            <a:off x="316269" y="66610"/>
            <a:ext cx="231775" cy="107950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/>
        </p:spPr>
        <p:txBody>
          <a:bodyPr lIns="46038" tIns="46038" rIns="46038" bIns="46038" anchor="ctr"/>
          <a:lstStyle/>
          <a:p>
            <a:pPr marL="115888" indent="-115888">
              <a:lnSpc>
                <a:spcPct val="90000"/>
              </a:lnSpc>
              <a:buFontTx/>
              <a:buChar char="•"/>
            </a:pPr>
            <a:endParaRPr lang="en-US" sz="1800" b="0" dirty="0"/>
          </a:p>
        </p:txBody>
      </p:sp>
      <p:sp>
        <p:nvSpPr>
          <p:cNvPr id="13" name="Rectangle 22"/>
          <p:cNvSpPr>
            <a:spLocks noChangeArrowheads="1"/>
          </p:cNvSpPr>
          <p:nvPr/>
        </p:nvSpPr>
        <p:spPr bwMode="auto">
          <a:xfrm>
            <a:off x="611169" y="66610"/>
            <a:ext cx="231775" cy="107950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/>
        </p:spPr>
        <p:txBody>
          <a:bodyPr lIns="46038" tIns="46038" rIns="46038" bIns="46038" anchor="ctr"/>
          <a:lstStyle/>
          <a:p>
            <a:pPr marL="115888" indent="-115888">
              <a:lnSpc>
                <a:spcPct val="90000"/>
              </a:lnSpc>
              <a:buFontTx/>
              <a:buChar char="•"/>
            </a:pPr>
            <a:endParaRPr lang="en-US" sz="1800" b="0" dirty="0"/>
          </a:p>
        </p:txBody>
      </p:sp>
      <p:sp>
        <p:nvSpPr>
          <p:cNvPr id="14" name="Rectangle 22"/>
          <p:cNvSpPr>
            <a:spLocks noChangeArrowheads="1"/>
          </p:cNvSpPr>
          <p:nvPr/>
        </p:nvSpPr>
        <p:spPr bwMode="auto">
          <a:xfrm>
            <a:off x="894194" y="66610"/>
            <a:ext cx="231775" cy="10795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/>
        </p:spPr>
        <p:txBody>
          <a:bodyPr lIns="46038" tIns="46038" rIns="46038" bIns="46038" anchor="ctr"/>
          <a:lstStyle/>
          <a:p>
            <a:pPr marL="115888" indent="-115888">
              <a:lnSpc>
                <a:spcPct val="90000"/>
              </a:lnSpc>
              <a:buFontTx/>
              <a:buChar char="•"/>
            </a:pPr>
            <a:endParaRPr lang="en-US" sz="1800" b="0" dirty="0"/>
          </a:p>
        </p:txBody>
      </p:sp>
      <p:sp>
        <p:nvSpPr>
          <p:cNvPr id="15" name="Rectangle 14"/>
          <p:cNvSpPr/>
          <p:nvPr/>
        </p:nvSpPr>
        <p:spPr bwMode="auto">
          <a:xfrm>
            <a:off x="257092" y="38332"/>
            <a:ext cx="1536539" cy="206274"/>
          </a:xfrm>
          <a:prstGeom prst="rect">
            <a:avLst/>
          </a:prstGeom>
          <a:noFill/>
          <a:ln w="127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6" name="Rectangle 22"/>
          <p:cNvSpPr>
            <a:spLocks noChangeArrowheads="1"/>
          </p:cNvSpPr>
          <p:nvPr/>
        </p:nvSpPr>
        <p:spPr bwMode="auto">
          <a:xfrm>
            <a:off x="1187270" y="66610"/>
            <a:ext cx="231775" cy="10795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/>
        </p:spPr>
        <p:txBody>
          <a:bodyPr lIns="46038" tIns="46038" rIns="46038" bIns="46038" anchor="ctr"/>
          <a:lstStyle/>
          <a:p>
            <a:pPr marL="115888" indent="-115888">
              <a:lnSpc>
                <a:spcPct val="90000"/>
              </a:lnSpc>
              <a:buFontTx/>
              <a:buChar char="•"/>
            </a:pPr>
            <a:endParaRPr lang="en-US" sz="1800" b="0" dirty="0"/>
          </a:p>
        </p:txBody>
      </p:sp>
      <p:sp>
        <p:nvSpPr>
          <p:cNvPr id="17" name="Rectangle 22"/>
          <p:cNvSpPr>
            <a:spLocks noChangeArrowheads="1"/>
          </p:cNvSpPr>
          <p:nvPr/>
        </p:nvSpPr>
        <p:spPr bwMode="auto">
          <a:xfrm>
            <a:off x="1468623" y="66610"/>
            <a:ext cx="231775" cy="10795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/>
        </p:spPr>
        <p:txBody>
          <a:bodyPr lIns="46038" tIns="46038" rIns="46038" bIns="46038" anchor="ctr"/>
          <a:lstStyle/>
          <a:p>
            <a:pPr marL="115888" indent="-115888">
              <a:lnSpc>
                <a:spcPct val="90000"/>
              </a:lnSpc>
              <a:buFontTx/>
              <a:buChar char="•"/>
            </a:pPr>
            <a:endParaRPr lang="en-US" sz="1800" b="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ounded Rectangle 37"/>
          <p:cNvSpPr/>
          <p:nvPr/>
        </p:nvSpPr>
        <p:spPr>
          <a:xfrm>
            <a:off x="5593655" y="3797527"/>
            <a:ext cx="1721545" cy="1784698"/>
          </a:xfrm>
          <a:prstGeom prst="roundRect">
            <a:avLst>
              <a:gd name="adj" fmla="val 10440"/>
            </a:avLst>
          </a:prstGeom>
          <a:gradFill flip="none" rotWithShape="1">
            <a:gsLst>
              <a:gs pos="0">
                <a:srgbClr val="A41489">
                  <a:tint val="66000"/>
                  <a:satMod val="160000"/>
                </a:srgbClr>
              </a:gs>
              <a:gs pos="50000">
                <a:srgbClr val="A41489">
                  <a:tint val="44500"/>
                  <a:satMod val="160000"/>
                </a:srgbClr>
              </a:gs>
              <a:gs pos="100000">
                <a:srgbClr val="A41489">
                  <a:tint val="23500"/>
                  <a:satMod val="160000"/>
                </a:srgbClr>
              </a:gs>
            </a:gsLst>
            <a:lin ang="0" scaled="1"/>
            <a:tileRect/>
          </a:gradFill>
          <a:ln/>
          <a:effectLst>
            <a:innerShdw blurRad="63500" dist="50800" dir="13500000">
              <a:srgbClr val="000000">
                <a:alpha val="50000"/>
              </a:srgbClr>
            </a:innerShdw>
            <a:reflection stA="50000" endPos="75000" dist="12700" dir="5400000" sy="-100000" algn="bl" rotWithShape="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Rounded Rectangle 5"/>
          <p:cNvSpPr/>
          <p:nvPr/>
        </p:nvSpPr>
        <p:spPr>
          <a:xfrm>
            <a:off x="2956422" y="1537355"/>
            <a:ext cx="2622586" cy="1466770"/>
          </a:xfrm>
          <a:prstGeom prst="roundRect">
            <a:avLst/>
          </a:prstGeom>
          <a:gradFill flip="none" rotWithShape="1">
            <a:gsLst>
              <a:gs pos="0">
                <a:srgbClr val="A41489">
                  <a:tint val="66000"/>
                  <a:satMod val="160000"/>
                </a:srgbClr>
              </a:gs>
              <a:gs pos="50000">
                <a:srgbClr val="A41489">
                  <a:tint val="44500"/>
                  <a:satMod val="160000"/>
                </a:srgbClr>
              </a:gs>
              <a:gs pos="100000">
                <a:srgbClr val="A41489">
                  <a:tint val="23500"/>
                  <a:satMod val="160000"/>
                </a:srgbClr>
              </a:gs>
            </a:gsLst>
            <a:lin ang="0" scaled="1"/>
            <a:tileRect/>
          </a:gradFill>
          <a:ln/>
          <a:effectLst>
            <a:innerShdw blurRad="63500" dist="50800" dir="13500000">
              <a:srgbClr val="000000">
                <a:alpha val="50000"/>
              </a:srgbClr>
            </a:innerShdw>
            <a:reflection stA="50000" endPos="75000" dist="12700" dir="5400000" sy="-100000" algn="bl" rotWithShape="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700" name="Title 1"/>
          <p:cNvSpPr>
            <a:spLocks noGrp="1"/>
          </p:cNvSpPr>
          <p:nvPr>
            <p:ph type="title"/>
          </p:nvPr>
        </p:nvSpPr>
        <p:spPr>
          <a:xfrm>
            <a:off x="230188" y="173038"/>
            <a:ext cx="7894637" cy="533400"/>
          </a:xfrm>
        </p:spPr>
        <p:txBody>
          <a:bodyPr/>
          <a:lstStyle/>
          <a:p>
            <a:pPr eaLnBrk="1" hangingPunct="1"/>
            <a:r>
              <a:rPr lang="en-US" sz="1800" dirty="0" err="1" smtClean="0">
                <a:latin typeface="Arial" charset="0"/>
              </a:rPr>
              <a:t>medCafe</a:t>
            </a:r>
            <a:r>
              <a:rPr lang="en-US" sz="1800" dirty="0" smtClean="0">
                <a:latin typeface="Arial" charset="0"/>
              </a:rPr>
              <a:t> architecture is composed of three, distinct, separable layers that enable code evolution</a:t>
            </a:r>
          </a:p>
        </p:txBody>
      </p:sp>
      <p:pic>
        <p:nvPicPr>
          <p:cNvPr id="7" name="Content Placeholder 6" descr="Picture 9.pn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rcRect t="-15009" b="-15009"/>
          <a:stretch>
            <a:fillRect/>
          </a:stretch>
        </p:blipFill>
        <p:spPr>
          <a:xfrm>
            <a:off x="3372887" y="1839083"/>
            <a:ext cx="1921767" cy="1136920"/>
          </a:xfrm>
          <a:effectLst>
            <a:reflection stA="50000" endPos="75000" dist="12700" dir="5400000" sy="-100000" algn="bl" rotWithShape="0"/>
          </a:effectLst>
        </p:spPr>
      </p:pic>
      <p:sp>
        <p:nvSpPr>
          <p:cNvPr id="29702" name="TextBox 7"/>
          <p:cNvSpPr txBox="1">
            <a:spLocks noChangeArrowheads="1"/>
          </p:cNvSpPr>
          <p:nvPr/>
        </p:nvSpPr>
        <p:spPr bwMode="auto">
          <a:xfrm>
            <a:off x="3265488" y="1649413"/>
            <a:ext cx="2147887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Composable Framework </a:t>
            </a:r>
          </a:p>
        </p:txBody>
      </p:sp>
      <p:cxnSp>
        <p:nvCxnSpPr>
          <p:cNvPr id="36" name="Straight Arrow Connector 35"/>
          <p:cNvCxnSpPr/>
          <p:nvPr/>
        </p:nvCxnSpPr>
        <p:spPr>
          <a:xfrm>
            <a:off x="5549900" y="2953325"/>
            <a:ext cx="914400" cy="863600"/>
          </a:xfrm>
          <a:prstGeom prst="straightConnector1">
            <a:avLst/>
          </a:prstGeom>
          <a:ln w="38100" cap="flat">
            <a:solidFill>
              <a:srgbClr val="A41489"/>
            </a:solidFill>
            <a:round/>
            <a:headEnd type="arrow"/>
            <a:tailEnd type="arrow"/>
          </a:ln>
          <a:effectLst>
            <a:outerShdw blurRad="40000" dist="50800" dir="5400000" rotWithShape="0">
              <a:srgbClr val="000000">
                <a:alpha val="380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  <a:bevelB/>
          </a:sp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rot="10800000" flipV="1">
            <a:off x="1905000" y="2839025"/>
            <a:ext cx="1041400" cy="901700"/>
          </a:xfrm>
          <a:prstGeom prst="straightConnector1">
            <a:avLst/>
          </a:prstGeom>
          <a:ln w="38100" cap="flat">
            <a:solidFill>
              <a:srgbClr val="A41489"/>
            </a:solidFill>
            <a:round/>
            <a:headEnd type="arrow"/>
            <a:tailEnd type="arrow"/>
          </a:ln>
          <a:effectLst>
            <a:outerShdw blurRad="40000" dist="50800" dir="5400000" rotWithShape="0">
              <a:srgbClr val="000000">
                <a:alpha val="380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  <a:bevelB/>
          </a:sp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Rounded Rectangle 62"/>
          <p:cNvSpPr/>
          <p:nvPr/>
        </p:nvSpPr>
        <p:spPr>
          <a:xfrm>
            <a:off x="6261100" y="3080325"/>
            <a:ext cx="2140671" cy="406400"/>
          </a:xfrm>
          <a:prstGeom prst="roundRect">
            <a:avLst/>
          </a:prstGeom>
          <a:solidFill>
            <a:srgbClr val="A41489">
              <a:alpha val="56000"/>
            </a:srgbClr>
          </a:solidFill>
          <a:ln>
            <a:solidFill>
              <a:srgbClr val="FFFFCC"/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  <a:reflection stA="50000" endPos="75000" dist="12700" dir="5400000" sy="-100000" algn="bl" rotWithShape="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9706" name="TextBox 60"/>
          <p:cNvSpPr txBox="1">
            <a:spLocks noChangeArrowheads="1"/>
          </p:cNvSpPr>
          <p:nvPr/>
        </p:nvSpPr>
        <p:spPr bwMode="auto">
          <a:xfrm>
            <a:off x="6286500" y="3146425"/>
            <a:ext cx="228600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dirty="0" err="1"/>
              <a:t>RESTful</a:t>
            </a:r>
            <a:r>
              <a:rPr lang="en-US" dirty="0"/>
              <a:t> Web Services</a:t>
            </a:r>
          </a:p>
        </p:txBody>
      </p:sp>
      <p:sp>
        <p:nvSpPr>
          <p:cNvPr id="71" name="Rounded Rectangle 70"/>
          <p:cNvSpPr/>
          <p:nvPr/>
        </p:nvSpPr>
        <p:spPr>
          <a:xfrm>
            <a:off x="7950200" y="5239325"/>
            <a:ext cx="952500" cy="787400"/>
          </a:xfrm>
          <a:prstGeom prst="roundRect">
            <a:avLst/>
          </a:prstGeom>
          <a:gradFill flip="none" rotWithShape="1">
            <a:gsLst>
              <a:gs pos="0">
                <a:srgbClr val="A41489">
                  <a:tint val="66000"/>
                  <a:satMod val="160000"/>
                </a:srgbClr>
              </a:gs>
              <a:gs pos="50000">
                <a:srgbClr val="A41489">
                  <a:tint val="44500"/>
                  <a:satMod val="160000"/>
                </a:srgbClr>
              </a:gs>
              <a:gs pos="100000">
                <a:srgbClr val="A41489">
                  <a:tint val="23500"/>
                  <a:satMod val="160000"/>
                </a:srgbClr>
              </a:gs>
            </a:gsLst>
            <a:lin ang="0" scaled="1"/>
            <a:tileRect/>
          </a:gradFill>
          <a:ln>
            <a:solidFill>
              <a:srgbClr val="FFFFCC"/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  <a:reflection stA="50000" endPos="75000" dist="12700" dir="5400000" sy="-100000" algn="bl" rotWithShape="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grpSp>
        <p:nvGrpSpPr>
          <p:cNvPr id="29708" name="Group 38"/>
          <p:cNvGrpSpPr>
            <a:grpSpLocks/>
          </p:cNvGrpSpPr>
          <p:nvPr/>
        </p:nvGrpSpPr>
        <p:grpSpPr bwMode="auto">
          <a:xfrm>
            <a:off x="165100" y="3744913"/>
            <a:ext cx="2489200" cy="2079625"/>
            <a:chOff x="1092200" y="2938534"/>
            <a:chExt cx="2489200" cy="2078204"/>
          </a:xfrm>
        </p:grpSpPr>
        <p:sp>
          <p:nvSpPr>
            <p:cNvPr id="5" name="Rounded Rectangle 4"/>
            <p:cNvSpPr/>
            <p:nvPr/>
          </p:nvSpPr>
          <p:spPr>
            <a:xfrm>
              <a:off x="1092200" y="2938534"/>
              <a:ext cx="2489200" cy="1887466"/>
            </a:xfrm>
            <a:prstGeom prst="roundRect">
              <a:avLst/>
            </a:prstGeom>
            <a:gradFill flip="none" rotWithShape="1">
              <a:gsLst>
                <a:gs pos="0">
                  <a:srgbClr val="A41489">
                    <a:tint val="66000"/>
                    <a:satMod val="160000"/>
                  </a:srgbClr>
                </a:gs>
                <a:gs pos="50000">
                  <a:srgbClr val="A41489">
                    <a:tint val="44500"/>
                    <a:satMod val="160000"/>
                  </a:srgbClr>
                </a:gs>
                <a:gs pos="100000">
                  <a:srgbClr val="A41489">
                    <a:tint val="23500"/>
                    <a:satMod val="160000"/>
                  </a:srgbClr>
                </a:gs>
              </a:gsLst>
              <a:lin ang="0" scaled="1"/>
              <a:tileRect/>
            </a:gradFill>
            <a:ln/>
            <a:effectLst>
              <a:innerShdw blurRad="63500" dist="50800" dir="13500000">
                <a:srgbClr val="000000">
                  <a:alpha val="50000"/>
                </a:srgbClr>
              </a:innerShdw>
              <a:reflection stA="50000" endPos="75000" dist="12700" dir="5400000" sy="-100000" algn="bl" rotWithShape="0"/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5" name="Rounded Rectangle 74"/>
            <p:cNvSpPr>
              <a:spLocks noChangeArrowheads="1"/>
            </p:cNvSpPr>
            <p:nvPr/>
          </p:nvSpPr>
          <p:spPr bwMode="auto">
            <a:xfrm>
              <a:off x="1275120" y="3443851"/>
              <a:ext cx="1930400" cy="1080349"/>
            </a:xfrm>
            <a:prstGeom prst="roundRect">
              <a:avLst>
                <a:gd name="adj" fmla="val 16667"/>
              </a:avLst>
            </a:prstGeom>
            <a:solidFill>
              <a:schemeClr val="bg1">
                <a:alpha val="85097"/>
              </a:schemeClr>
            </a:solidFill>
            <a:ln w="9525">
              <a:solidFill>
                <a:srgbClr val="FFFFCC"/>
              </a:solidFill>
              <a:round/>
              <a:headEnd/>
              <a:tailEnd/>
            </a:ln>
            <a:effectLst>
              <a:outerShdw blurRad="63500"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chemeClr val="lt1"/>
                </a:solidFill>
                <a:latin typeface="+mn-lt"/>
                <a:cs typeface="+mn-cs"/>
              </a:endParaRPr>
            </a:p>
          </p:txBody>
        </p:sp>
        <p:sp>
          <p:nvSpPr>
            <p:cNvPr id="29740" name="TextBox 87"/>
            <p:cNvSpPr txBox="1">
              <a:spLocks noChangeArrowheads="1"/>
            </p:cNvSpPr>
            <p:nvPr/>
          </p:nvSpPr>
          <p:spPr bwMode="auto">
            <a:xfrm>
              <a:off x="1484368" y="3416300"/>
              <a:ext cx="1582484" cy="1600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buFont typeface="Arial" charset="0"/>
                <a:buChar char="•"/>
              </a:pPr>
              <a:r>
                <a:rPr lang="en-US" dirty="0">
                  <a:latin typeface="Verdana" pitchFamily="-112" charset="0"/>
                </a:rPr>
                <a:t>Tabs</a:t>
              </a:r>
            </a:p>
            <a:p>
              <a:pPr>
                <a:buFont typeface="Arial" charset="0"/>
                <a:buChar char="•"/>
              </a:pPr>
              <a:r>
                <a:rPr lang="en-US" dirty="0" err="1">
                  <a:latin typeface="Verdana" pitchFamily="-112" charset="0"/>
                </a:rPr>
                <a:t>Coverflow</a:t>
              </a:r>
              <a:r>
                <a:rPr lang="en-US" dirty="0">
                  <a:latin typeface="Verdana" pitchFamily="-112" charset="0"/>
                </a:rPr>
                <a:t> </a:t>
              </a:r>
            </a:p>
            <a:p>
              <a:pPr>
                <a:buFont typeface="Arial" charset="0"/>
                <a:buChar char="•"/>
              </a:pPr>
              <a:r>
                <a:rPr lang="en-US" dirty="0">
                  <a:latin typeface="Verdana" pitchFamily="-112" charset="0"/>
                </a:rPr>
                <a:t>Date Slider</a:t>
              </a:r>
            </a:p>
            <a:p>
              <a:pPr>
                <a:buFont typeface="Arial" charset="0"/>
                <a:buChar char="•"/>
              </a:pPr>
              <a:r>
                <a:rPr lang="en-US" dirty="0">
                  <a:latin typeface="Verdana" pitchFamily="-112" charset="0"/>
                </a:rPr>
                <a:t>Image Viewers</a:t>
              </a:r>
            </a:p>
            <a:p>
              <a:pPr>
                <a:buFont typeface="Arial" charset="0"/>
                <a:buChar char="•"/>
              </a:pPr>
              <a:r>
                <a:rPr lang="en-US" dirty="0">
                  <a:latin typeface="Verdana" pitchFamily="-112" charset="0"/>
                </a:rPr>
                <a:t>Charts</a:t>
              </a:r>
            </a:p>
            <a:p>
              <a:pPr>
                <a:buFont typeface="Arial" charset="0"/>
                <a:buChar char="•"/>
              </a:pPr>
              <a:endParaRPr lang="en-US" dirty="0">
                <a:latin typeface="Verdana" pitchFamily="-112" charset="0"/>
              </a:endParaRPr>
            </a:p>
            <a:p>
              <a:pPr>
                <a:buFont typeface="Arial" charset="0"/>
                <a:buChar char="•"/>
              </a:pPr>
              <a:endParaRPr lang="en-US" dirty="0">
                <a:latin typeface="Verdana" pitchFamily="-112" charset="0"/>
              </a:endParaRPr>
            </a:p>
          </p:txBody>
        </p:sp>
      </p:grpSp>
      <p:pic>
        <p:nvPicPr>
          <p:cNvPr id="29709" name="Picture 56" descr="logo_jquery_215x53.gif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52450" y="3873500"/>
            <a:ext cx="1416050" cy="34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710" name="TextBox 76"/>
          <p:cNvSpPr txBox="1">
            <a:spLocks noChangeArrowheads="1"/>
          </p:cNvSpPr>
          <p:nvPr/>
        </p:nvSpPr>
        <p:spPr bwMode="auto">
          <a:xfrm>
            <a:off x="952500" y="5327650"/>
            <a:ext cx="8636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800" b="1"/>
              <a:t>AJAX</a:t>
            </a:r>
          </a:p>
        </p:txBody>
      </p:sp>
      <p:sp>
        <p:nvSpPr>
          <p:cNvPr id="29711" name="TextBox 103"/>
          <p:cNvSpPr txBox="1">
            <a:spLocks noChangeArrowheads="1"/>
          </p:cNvSpPr>
          <p:nvPr/>
        </p:nvSpPr>
        <p:spPr bwMode="auto">
          <a:xfrm>
            <a:off x="368300" y="5734050"/>
            <a:ext cx="1662113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medCafe Interface</a:t>
            </a:r>
          </a:p>
        </p:txBody>
      </p:sp>
      <p:sp>
        <p:nvSpPr>
          <p:cNvPr id="29712" name="TextBox 104"/>
          <p:cNvSpPr txBox="1">
            <a:spLocks noChangeArrowheads="1"/>
          </p:cNvSpPr>
          <p:nvPr/>
        </p:nvSpPr>
        <p:spPr bwMode="auto">
          <a:xfrm>
            <a:off x="5715000" y="5784850"/>
            <a:ext cx="1658938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Health-data server</a:t>
            </a:r>
          </a:p>
        </p:txBody>
      </p:sp>
      <p:grpSp>
        <p:nvGrpSpPr>
          <p:cNvPr id="29713" name="Group 40"/>
          <p:cNvGrpSpPr>
            <a:grpSpLocks/>
          </p:cNvGrpSpPr>
          <p:nvPr/>
        </p:nvGrpSpPr>
        <p:grpSpPr bwMode="auto">
          <a:xfrm>
            <a:off x="2861995" y="3752103"/>
            <a:ext cx="2571750" cy="1835150"/>
            <a:chOff x="3815655" y="3003202"/>
            <a:chExt cx="2572445" cy="1835498"/>
          </a:xfrm>
        </p:grpSpPr>
        <p:sp>
          <p:nvSpPr>
            <p:cNvPr id="4" name="Rounded Rectangle 3"/>
            <p:cNvSpPr/>
            <p:nvPr/>
          </p:nvSpPr>
          <p:spPr>
            <a:xfrm>
              <a:off x="3815655" y="3003202"/>
              <a:ext cx="2572445" cy="1835498"/>
            </a:xfrm>
            <a:prstGeom prst="roundRect">
              <a:avLst/>
            </a:prstGeom>
            <a:gradFill flip="none" rotWithShape="1">
              <a:gsLst>
                <a:gs pos="0">
                  <a:srgbClr val="A41489">
                    <a:tint val="66000"/>
                    <a:satMod val="160000"/>
                  </a:srgbClr>
                </a:gs>
                <a:gs pos="50000">
                  <a:srgbClr val="A41489">
                    <a:tint val="44500"/>
                    <a:satMod val="160000"/>
                  </a:srgbClr>
                </a:gs>
                <a:gs pos="100000">
                  <a:srgbClr val="A41489">
                    <a:tint val="23500"/>
                    <a:satMod val="160000"/>
                  </a:srgbClr>
                </a:gs>
              </a:gsLst>
              <a:lin ang="0" scaled="1"/>
              <a:tileRect/>
            </a:gradFill>
            <a:ln/>
            <a:effectLst>
              <a:innerShdw blurRad="63500" dist="50800" dir="13500000">
                <a:srgbClr val="000000">
                  <a:alpha val="50000"/>
                </a:srgbClr>
              </a:innerShdw>
              <a:reflection stA="50000" endPos="75000" dist="12700" dir="5400000" sy="-100000" algn="bl" rotWithShape="0"/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grpSp>
          <p:nvGrpSpPr>
            <p:cNvPr id="29733" name="Group 19"/>
            <p:cNvGrpSpPr>
              <a:grpSpLocks/>
            </p:cNvGrpSpPr>
            <p:nvPr/>
          </p:nvGrpSpPr>
          <p:grpSpPr bwMode="auto">
            <a:xfrm>
              <a:off x="4093633" y="3390900"/>
              <a:ext cx="1943625" cy="795124"/>
              <a:chOff x="448733" y="4381500"/>
              <a:chExt cx="1943625" cy="795124"/>
            </a:xfrm>
          </p:grpSpPr>
          <p:sp>
            <p:nvSpPr>
              <p:cNvPr id="15" name="Rounded Rectangle 14"/>
              <p:cNvSpPr>
                <a:spLocks noChangeArrowheads="1"/>
              </p:cNvSpPr>
              <p:nvPr/>
            </p:nvSpPr>
            <p:spPr bwMode="auto">
              <a:xfrm>
                <a:off x="448733" y="4452587"/>
                <a:ext cx="1943625" cy="724037"/>
              </a:xfrm>
              <a:prstGeom prst="roundRect">
                <a:avLst>
                  <a:gd name="adj" fmla="val 16667"/>
                </a:avLst>
              </a:prstGeom>
              <a:solidFill>
                <a:schemeClr val="bg1">
                  <a:alpha val="85097"/>
                </a:schemeClr>
              </a:solidFill>
              <a:ln w="9525">
                <a:solidFill>
                  <a:srgbClr val="FFFFCC"/>
                </a:solidFill>
                <a:round/>
                <a:headEnd/>
                <a:tailEnd/>
              </a:ln>
              <a:effectLst>
                <a:outerShdw blurRad="63500" dist="23000" dir="5400000" rotWithShape="0">
                  <a:srgbClr val="00000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r>
                  <a:rPr lang="en-US" dirty="0">
                    <a:solidFill>
                      <a:schemeClr val="lt1"/>
                    </a:solidFill>
                    <a:latin typeface="+mn-lt"/>
                    <a:cs typeface="+mn-cs"/>
                  </a:rPr>
                  <a:t>T</a:t>
                </a:r>
              </a:p>
            </p:txBody>
          </p:sp>
          <p:pic>
            <p:nvPicPr>
              <p:cNvPr id="29736" name="Content Placeholder 9" descr="tomcat.gif"/>
              <p:cNvPicPr>
                <a:picLocks noChangeAspect="1"/>
              </p:cNvPicPr>
              <p:nvPr/>
            </p:nvPicPr>
            <p:blipFill>
              <a:blip r:embed="rId5" cstate="print"/>
              <a:srcRect l="-9811" r="-9811"/>
              <a:stretch>
                <a:fillRect/>
              </a:stretch>
            </p:blipFill>
            <p:spPr bwMode="auto">
              <a:xfrm>
                <a:off x="863600" y="4634424"/>
                <a:ext cx="796103" cy="47097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9737" name="TextBox 17"/>
              <p:cNvSpPr txBox="1">
                <a:spLocks noChangeArrowheads="1"/>
              </p:cNvSpPr>
              <p:nvPr/>
            </p:nvSpPr>
            <p:spPr bwMode="auto">
              <a:xfrm>
                <a:off x="495300" y="4381500"/>
                <a:ext cx="1736373" cy="3077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/>
                  <a:t>Tomcat Web server</a:t>
                </a:r>
              </a:p>
            </p:txBody>
          </p:sp>
        </p:grpSp>
        <p:sp>
          <p:nvSpPr>
            <p:cNvPr id="29734" name="TextBox 107"/>
            <p:cNvSpPr txBox="1">
              <a:spLocks noChangeArrowheads="1"/>
            </p:cNvSpPr>
            <p:nvPr/>
          </p:nvSpPr>
          <p:spPr bwMode="auto">
            <a:xfrm>
              <a:off x="4318000" y="4445001"/>
              <a:ext cx="1892300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1800" b="1"/>
                <a:t>JAVA/ J2EE</a:t>
              </a:r>
            </a:p>
          </p:txBody>
        </p:sp>
      </p:grpSp>
      <p:grpSp>
        <p:nvGrpSpPr>
          <p:cNvPr id="29714" name="Group 11"/>
          <p:cNvGrpSpPr>
            <a:grpSpLocks/>
          </p:cNvGrpSpPr>
          <p:nvPr/>
        </p:nvGrpSpPr>
        <p:grpSpPr bwMode="auto">
          <a:xfrm>
            <a:off x="5956300" y="4349750"/>
            <a:ext cx="1003300" cy="520700"/>
            <a:chOff x="1600200" y="2273300"/>
            <a:chExt cx="1473200" cy="711200"/>
          </a:xfrm>
        </p:grpSpPr>
        <p:sp>
          <p:nvSpPr>
            <p:cNvPr id="13" name="Rounded Rectangle 12"/>
            <p:cNvSpPr>
              <a:spLocks noChangeArrowheads="1"/>
            </p:cNvSpPr>
            <p:nvPr/>
          </p:nvSpPr>
          <p:spPr bwMode="auto">
            <a:xfrm>
              <a:off x="1600200" y="2273300"/>
              <a:ext cx="1473200" cy="711200"/>
            </a:xfrm>
            <a:prstGeom prst="roundRect">
              <a:avLst>
                <a:gd name="adj" fmla="val 16667"/>
              </a:avLst>
            </a:prstGeom>
            <a:solidFill>
              <a:srgbClr val="FFFFCC">
                <a:alpha val="85097"/>
              </a:srgbClr>
            </a:solidFill>
            <a:ln w="9525">
              <a:solidFill>
                <a:srgbClr val="FFFFCC"/>
              </a:solidFill>
              <a:round/>
              <a:headEnd/>
              <a:tailEnd/>
            </a:ln>
            <a:effectLst>
              <a:outerShdw blurRad="63500"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chemeClr val="lt1"/>
                </a:solidFill>
                <a:latin typeface="+mn-lt"/>
                <a:cs typeface="+mn-cs"/>
              </a:endParaRPr>
            </a:p>
          </p:txBody>
        </p:sp>
        <p:pic>
          <p:nvPicPr>
            <p:cNvPr id="29731" name="Picture 13" descr="restlet-logo200.gif"/>
            <p:cNvPicPr>
              <a:picLocks noChangeAspect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1676400" y="2393950"/>
              <a:ext cx="1341549" cy="476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29715" name="Group 26"/>
          <p:cNvGrpSpPr>
            <a:grpSpLocks/>
          </p:cNvGrpSpPr>
          <p:nvPr/>
        </p:nvGrpSpPr>
        <p:grpSpPr bwMode="auto">
          <a:xfrm>
            <a:off x="7874000" y="3689350"/>
            <a:ext cx="1028700" cy="431800"/>
            <a:chOff x="7302500" y="2146300"/>
            <a:chExt cx="1435100" cy="546100"/>
          </a:xfrm>
          <a:gradFill flip="none" rotWithShape="1">
            <a:gsLst>
              <a:gs pos="0">
                <a:srgbClr val="A41489">
                  <a:tint val="66000"/>
                  <a:satMod val="160000"/>
                </a:srgbClr>
              </a:gs>
              <a:gs pos="50000">
                <a:srgbClr val="A41489">
                  <a:tint val="44500"/>
                  <a:satMod val="160000"/>
                </a:srgbClr>
              </a:gs>
              <a:gs pos="100000">
                <a:srgbClr val="A41489">
                  <a:tint val="23500"/>
                  <a:satMod val="160000"/>
                </a:srgbClr>
              </a:gs>
            </a:gsLst>
            <a:lin ang="0" scaled="1"/>
            <a:tileRect/>
          </a:gradFill>
        </p:grpSpPr>
        <p:sp>
          <p:nvSpPr>
            <p:cNvPr id="25" name="Rounded Rectangle 24"/>
            <p:cNvSpPr>
              <a:spLocks noChangeArrowheads="1"/>
            </p:cNvSpPr>
            <p:nvPr/>
          </p:nvSpPr>
          <p:spPr bwMode="auto">
            <a:xfrm>
              <a:off x="7302500" y="2146300"/>
              <a:ext cx="1435100" cy="546100"/>
            </a:xfrm>
            <a:prstGeom prst="roundRect">
              <a:avLst>
                <a:gd name="adj" fmla="val 16667"/>
              </a:avLst>
            </a:prstGeom>
            <a:grpFill/>
            <a:ln w="9525">
              <a:solidFill>
                <a:srgbClr val="FFFFCC"/>
              </a:solidFill>
              <a:round/>
              <a:headEnd/>
              <a:tailEnd/>
            </a:ln>
            <a:effectLst>
              <a:outerShdw blurRad="63500"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chemeClr val="lt1"/>
                </a:solidFill>
                <a:latin typeface="+mn-lt"/>
                <a:cs typeface="+mn-cs"/>
              </a:endParaRPr>
            </a:p>
          </p:txBody>
        </p:sp>
        <p:pic>
          <p:nvPicPr>
            <p:cNvPr id="29729" name="Picture 22" descr="hData_logo.png"/>
            <p:cNvPicPr>
              <a:picLocks noChangeAspect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7385314" y="2273370"/>
              <a:ext cx="1149663" cy="30473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44" name="Rounded Rectangle 43"/>
          <p:cNvSpPr>
            <a:spLocks noChangeArrowheads="1"/>
          </p:cNvSpPr>
          <p:nvPr/>
        </p:nvSpPr>
        <p:spPr bwMode="auto">
          <a:xfrm>
            <a:off x="7912100" y="4235450"/>
            <a:ext cx="952500" cy="876300"/>
          </a:xfrm>
          <a:prstGeom prst="roundRect">
            <a:avLst>
              <a:gd name="adj" fmla="val 16667"/>
            </a:avLst>
          </a:prstGeom>
          <a:gradFill flip="none" rotWithShape="1">
            <a:gsLst>
              <a:gs pos="0">
                <a:srgbClr val="A41489">
                  <a:tint val="66000"/>
                  <a:satMod val="160000"/>
                </a:srgbClr>
              </a:gs>
              <a:gs pos="50000">
                <a:srgbClr val="A41489">
                  <a:tint val="44500"/>
                  <a:satMod val="160000"/>
                </a:srgbClr>
              </a:gs>
              <a:gs pos="100000">
                <a:srgbClr val="A41489">
                  <a:tint val="23500"/>
                  <a:satMod val="160000"/>
                </a:srgbClr>
              </a:gs>
            </a:gsLst>
            <a:lin ang="0" scaled="1"/>
            <a:tileRect/>
          </a:gradFill>
          <a:ln w="9525">
            <a:solidFill>
              <a:srgbClr val="FFFFCC"/>
            </a:solidFill>
            <a:round/>
            <a:headEnd/>
            <a:tailEnd/>
          </a:ln>
          <a:effectLst>
            <a:outerShdw blurRad="635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chemeClr val="lt1"/>
              </a:solidFill>
              <a:latin typeface="+mn-lt"/>
              <a:cs typeface="+mn-cs"/>
            </a:endParaRPr>
          </a:p>
        </p:txBody>
      </p:sp>
      <p:pic>
        <p:nvPicPr>
          <p:cNvPr id="29726" name="Picture 41" descr="openvista.gif"/>
          <p:cNvPicPr>
            <a:picLocks noChangeAspect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7975600" y="4241801"/>
            <a:ext cx="755009" cy="8574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727" name="TextBox 45"/>
          <p:cNvSpPr txBox="1">
            <a:spLocks noChangeArrowheads="1"/>
          </p:cNvSpPr>
          <p:nvPr/>
        </p:nvSpPr>
        <p:spPr bwMode="auto">
          <a:xfrm>
            <a:off x="7874000" y="4845182"/>
            <a:ext cx="979956" cy="3078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 err="1"/>
              <a:t>openVista</a:t>
            </a:r>
            <a:endParaRPr lang="en-US" dirty="0"/>
          </a:p>
        </p:txBody>
      </p:sp>
      <p:cxnSp>
        <p:nvCxnSpPr>
          <p:cNvPr id="56" name="Elbow Connector 47"/>
          <p:cNvCxnSpPr>
            <a:cxnSpLocks noChangeShapeType="1"/>
            <a:endCxn id="29719" idx="1"/>
          </p:cNvCxnSpPr>
          <p:nvPr/>
        </p:nvCxnSpPr>
        <p:spPr bwMode="auto">
          <a:xfrm rot="16200000" flipH="1">
            <a:off x="6792913" y="4638675"/>
            <a:ext cx="1689100" cy="342900"/>
          </a:xfrm>
          <a:prstGeom prst="bentConnector2">
            <a:avLst/>
          </a:prstGeom>
          <a:noFill/>
          <a:ln w="25400">
            <a:solidFill>
              <a:srgbClr val="A41489"/>
            </a:solidFill>
            <a:miter lim="800000"/>
            <a:headEnd/>
            <a:tailEnd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</p:spPr>
      </p:cxnSp>
      <p:sp>
        <p:nvSpPr>
          <p:cNvPr id="29719" name="TextBox 105"/>
          <p:cNvSpPr txBox="1">
            <a:spLocks noChangeArrowheads="1"/>
          </p:cNvSpPr>
          <p:nvPr/>
        </p:nvSpPr>
        <p:spPr bwMode="auto">
          <a:xfrm>
            <a:off x="7808913" y="5286375"/>
            <a:ext cx="1092200" cy="738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/>
              <a:t>Additional</a:t>
            </a:r>
          </a:p>
          <a:p>
            <a:pPr algn="ctr"/>
            <a:r>
              <a:rPr lang="en-US"/>
              <a:t>data servers</a:t>
            </a:r>
          </a:p>
        </p:txBody>
      </p:sp>
      <p:sp>
        <p:nvSpPr>
          <p:cNvPr id="29721" name="TextBox 73"/>
          <p:cNvSpPr txBox="1">
            <a:spLocks noChangeArrowheads="1"/>
          </p:cNvSpPr>
          <p:nvPr/>
        </p:nvSpPr>
        <p:spPr bwMode="auto">
          <a:xfrm>
            <a:off x="3225800" y="5797550"/>
            <a:ext cx="1620838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Application server</a:t>
            </a:r>
          </a:p>
        </p:txBody>
      </p:sp>
      <p:sp>
        <p:nvSpPr>
          <p:cNvPr id="29722" name="TextBox 79"/>
          <p:cNvSpPr txBox="1">
            <a:spLocks noChangeArrowheads="1"/>
          </p:cNvSpPr>
          <p:nvPr/>
        </p:nvSpPr>
        <p:spPr bwMode="auto">
          <a:xfrm>
            <a:off x="5600700" y="5149850"/>
            <a:ext cx="18923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800" b="1"/>
              <a:t>Web Services</a:t>
            </a:r>
          </a:p>
        </p:txBody>
      </p:sp>
      <p:sp>
        <p:nvSpPr>
          <p:cNvPr id="29723" name="Title 1"/>
          <p:cNvSpPr txBox="1">
            <a:spLocks/>
          </p:cNvSpPr>
          <p:nvPr/>
        </p:nvSpPr>
        <p:spPr bwMode="auto">
          <a:xfrm>
            <a:off x="1827213" y="1074738"/>
            <a:ext cx="5233987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>
              <a:lnSpc>
                <a:spcPts val="3000"/>
              </a:lnSpc>
            </a:pPr>
            <a:r>
              <a:rPr lang="en-US" sz="1800" b="1" dirty="0" err="1">
                <a:solidFill>
                  <a:srgbClr val="C00000"/>
                </a:solidFill>
              </a:rPr>
              <a:t>medCafe</a:t>
            </a:r>
            <a:r>
              <a:rPr lang="en-US" sz="1800" b="1" dirty="0">
                <a:solidFill>
                  <a:srgbClr val="C00000"/>
                </a:solidFill>
              </a:rPr>
              <a:t> Architecture</a:t>
            </a:r>
          </a:p>
        </p:txBody>
      </p:sp>
      <p:cxnSp>
        <p:nvCxnSpPr>
          <p:cNvPr id="45" name="Straight Connector 44"/>
          <p:cNvCxnSpPr/>
          <p:nvPr/>
        </p:nvCxnSpPr>
        <p:spPr bwMode="auto">
          <a:xfrm>
            <a:off x="261938" y="1047750"/>
            <a:ext cx="8489950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7315200" y="4530903"/>
            <a:ext cx="626724" cy="0"/>
          </a:xfrm>
          <a:prstGeom prst="line">
            <a:avLst/>
          </a:prstGeom>
          <a:ln w="19050">
            <a:solidFill>
              <a:srgbClr val="A414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7459038" y="3976100"/>
            <a:ext cx="421241" cy="0"/>
          </a:xfrm>
          <a:prstGeom prst="line">
            <a:avLst/>
          </a:prstGeom>
          <a:ln w="19050">
            <a:solidFill>
              <a:srgbClr val="A414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 22"/>
          <p:cNvSpPr>
            <a:spLocks noChangeArrowheads="1"/>
          </p:cNvSpPr>
          <p:nvPr/>
        </p:nvSpPr>
        <p:spPr bwMode="auto">
          <a:xfrm>
            <a:off x="316269" y="97432"/>
            <a:ext cx="231775" cy="107950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/>
        </p:spPr>
        <p:txBody>
          <a:bodyPr lIns="46038" tIns="46038" rIns="46038" bIns="46038" anchor="ctr"/>
          <a:lstStyle/>
          <a:p>
            <a:pPr marL="115888" indent="-115888">
              <a:lnSpc>
                <a:spcPct val="90000"/>
              </a:lnSpc>
              <a:buFontTx/>
              <a:buChar char="•"/>
            </a:pPr>
            <a:endParaRPr lang="en-US" sz="1800" b="0" dirty="0"/>
          </a:p>
        </p:txBody>
      </p:sp>
      <p:sp>
        <p:nvSpPr>
          <p:cNvPr id="58" name="Rectangle 22"/>
          <p:cNvSpPr>
            <a:spLocks noChangeArrowheads="1"/>
          </p:cNvSpPr>
          <p:nvPr/>
        </p:nvSpPr>
        <p:spPr bwMode="auto">
          <a:xfrm>
            <a:off x="611169" y="97432"/>
            <a:ext cx="231775" cy="107950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/>
        </p:spPr>
        <p:txBody>
          <a:bodyPr lIns="46038" tIns="46038" rIns="46038" bIns="46038" anchor="ctr"/>
          <a:lstStyle/>
          <a:p>
            <a:pPr marL="115888" indent="-115888">
              <a:lnSpc>
                <a:spcPct val="90000"/>
              </a:lnSpc>
              <a:buFontTx/>
              <a:buChar char="•"/>
            </a:pPr>
            <a:endParaRPr lang="en-US" sz="1800" b="0" dirty="0"/>
          </a:p>
        </p:txBody>
      </p:sp>
      <p:sp>
        <p:nvSpPr>
          <p:cNvPr id="59" name="Rectangle 22"/>
          <p:cNvSpPr>
            <a:spLocks noChangeArrowheads="1"/>
          </p:cNvSpPr>
          <p:nvPr/>
        </p:nvSpPr>
        <p:spPr bwMode="auto">
          <a:xfrm>
            <a:off x="894194" y="97432"/>
            <a:ext cx="231775" cy="10795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/>
        </p:spPr>
        <p:txBody>
          <a:bodyPr lIns="46038" tIns="46038" rIns="46038" bIns="46038" anchor="ctr"/>
          <a:lstStyle/>
          <a:p>
            <a:pPr marL="115888" indent="-115888">
              <a:lnSpc>
                <a:spcPct val="90000"/>
              </a:lnSpc>
              <a:buFontTx/>
              <a:buChar char="•"/>
            </a:pPr>
            <a:endParaRPr lang="en-US" sz="1800" b="0" dirty="0"/>
          </a:p>
        </p:txBody>
      </p:sp>
      <p:sp>
        <p:nvSpPr>
          <p:cNvPr id="60" name="Rectangle 59"/>
          <p:cNvSpPr/>
          <p:nvPr/>
        </p:nvSpPr>
        <p:spPr bwMode="auto">
          <a:xfrm>
            <a:off x="257092" y="69154"/>
            <a:ext cx="1536539" cy="206274"/>
          </a:xfrm>
          <a:prstGeom prst="rect">
            <a:avLst/>
          </a:prstGeom>
          <a:noFill/>
          <a:ln w="127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61" name="Rectangle 22"/>
          <p:cNvSpPr>
            <a:spLocks noChangeArrowheads="1"/>
          </p:cNvSpPr>
          <p:nvPr/>
        </p:nvSpPr>
        <p:spPr bwMode="auto">
          <a:xfrm>
            <a:off x="1187270" y="97432"/>
            <a:ext cx="231775" cy="10795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/>
        </p:spPr>
        <p:txBody>
          <a:bodyPr lIns="46038" tIns="46038" rIns="46038" bIns="46038" anchor="ctr"/>
          <a:lstStyle/>
          <a:p>
            <a:pPr marL="115888" indent="-115888">
              <a:lnSpc>
                <a:spcPct val="90000"/>
              </a:lnSpc>
              <a:buFontTx/>
              <a:buChar char="•"/>
            </a:pPr>
            <a:endParaRPr lang="en-US" sz="1800" b="0" dirty="0"/>
          </a:p>
        </p:txBody>
      </p:sp>
      <p:sp>
        <p:nvSpPr>
          <p:cNvPr id="62" name="Rectangle 22"/>
          <p:cNvSpPr>
            <a:spLocks noChangeArrowheads="1"/>
          </p:cNvSpPr>
          <p:nvPr/>
        </p:nvSpPr>
        <p:spPr bwMode="auto">
          <a:xfrm>
            <a:off x="1468623" y="97432"/>
            <a:ext cx="231775" cy="10795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/>
        </p:spPr>
        <p:txBody>
          <a:bodyPr lIns="46038" tIns="46038" rIns="46038" bIns="46038" anchor="ctr"/>
          <a:lstStyle/>
          <a:p>
            <a:pPr marL="115888" indent="-115888">
              <a:lnSpc>
                <a:spcPct val="90000"/>
              </a:lnSpc>
              <a:buFontTx/>
              <a:buChar char="•"/>
            </a:pPr>
            <a:endParaRPr lang="en-US" sz="1800" b="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>
          <a:xfrm>
            <a:off x="181244" y="133562"/>
            <a:ext cx="8229600" cy="533400"/>
          </a:xfrm>
        </p:spPr>
        <p:txBody>
          <a:bodyPr/>
          <a:lstStyle/>
          <a:p>
            <a:pPr eaLnBrk="1" hangingPunct="1"/>
            <a:r>
              <a:rPr lang="en-US" sz="1800" dirty="0" err="1" smtClean="0">
                <a:latin typeface="Arial" charset="0"/>
              </a:rPr>
              <a:t>MedCafe</a:t>
            </a:r>
            <a:r>
              <a:rPr lang="en-US" sz="1800" dirty="0" smtClean="0">
                <a:latin typeface="Arial" charset="0"/>
              </a:rPr>
              <a:t> is not a portal architecture; it is an open source, </a:t>
            </a:r>
            <a:r>
              <a:rPr lang="en-US" sz="1800" dirty="0" err="1" smtClean="0">
                <a:latin typeface="Arial" charset="0"/>
              </a:rPr>
              <a:t>composable</a:t>
            </a:r>
            <a:r>
              <a:rPr lang="en-US" sz="1800" dirty="0" smtClean="0">
                <a:latin typeface="Arial" charset="0"/>
              </a:rPr>
              <a:t> interface, like a smart phone </a:t>
            </a:r>
          </a:p>
        </p:txBody>
      </p:sp>
      <p:sp>
        <p:nvSpPr>
          <p:cNvPr id="15363" name="Content Placeholder 2"/>
          <p:cNvSpPr>
            <a:spLocks noGrp="1"/>
          </p:cNvSpPr>
          <p:nvPr>
            <p:ph idx="1"/>
          </p:nvPr>
        </p:nvSpPr>
        <p:spPr>
          <a:xfrm>
            <a:off x="228600" y="1400095"/>
            <a:ext cx="6810375" cy="4373977"/>
          </a:xfrm>
        </p:spPr>
        <p:txBody>
          <a:bodyPr/>
          <a:lstStyle/>
          <a:p>
            <a:pPr eaLnBrk="1" hangingPunct="1">
              <a:buNone/>
            </a:pPr>
            <a:r>
              <a:rPr lang="en-US" sz="1600" dirty="0" err="1" smtClean="0"/>
              <a:t>medCafe</a:t>
            </a:r>
            <a:r>
              <a:rPr lang="en-US" sz="1600" dirty="0" smtClean="0"/>
              <a:t> is NOT a Portal Architecture</a:t>
            </a:r>
          </a:p>
          <a:p>
            <a:pPr eaLnBrk="1" hangingPunct="1">
              <a:spcAft>
                <a:spcPts val="100"/>
              </a:spcAft>
            </a:pPr>
            <a:r>
              <a:rPr lang="en-US" sz="1600" b="0" dirty="0" smtClean="0"/>
              <a:t>Portals have configurable interface, like a cell phone, and </a:t>
            </a:r>
          </a:p>
          <a:p>
            <a:pPr lvl="1" eaLnBrk="1" hangingPunct="1">
              <a:spcAft>
                <a:spcPts val="100"/>
              </a:spcAft>
            </a:pPr>
            <a:r>
              <a:rPr lang="en-US" sz="1600" b="0" dirty="0" smtClean="0"/>
              <a:t>Do not allow for substitutability of components</a:t>
            </a:r>
          </a:p>
          <a:p>
            <a:pPr lvl="2" eaLnBrk="1" hangingPunct="1">
              <a:spcAft>
                <a:spcPts val="100"/>
              </a:spcAft>
            </a:pPr>
            <a:r>
              <a:rPr lang="en-US" sz="1400" b="0" dirty="0" smtClean="0"/>
              <a:t>Interoperability is not the same as substitutability</a:t>
            </a:r>
          </a:p>
          <a:p>
            <a:pPr lvl="1" eaLnBrk="1" hangingPunct="1">
              <a:spcAft>
                <a:spcPts val="100"/>
              </a:spcAft>
            </a:pPr>
            <a:r>
              <a:rPr lang="en-US" sz="1600" b="0" dirty="0" smtClean="0"/>
              <a:t>Do not communicate through loose couplers</a:t>
            </a:r>
          </a:p>
          <a:p>
            <a:pPr lvl="2" eaLnBrk="1" hangingPunct="1">
              <a:spcAft>
                <a:spcPts val="100"/>
              </a:spcAft>
            </a:pPr>
            <a:r>
              <a:rPr lang="en-US" sz="1400" b="0" dirty="0" smtClean="0"/>
              <a:t>Web services w/o loose coupler is not a path to a pluggable architecture</a:t>
            </a:r>
          </a:p>
          <a:p>
            <a:pPr eaLnBrk="1" hangingPunct="1">
              <a:spcAft>
                <a:spcPts val="100"/>
              </a:spcAft>
            </a:pPr>
            <a:r>
              <a:rPr lang="en-US" sz="1600" b="0" dirty="0" smtClean="0"/>
              <a:t>Portal vendors not interested in substitutability - lose vendor ‘lock-in’</a:t>
            </a:r>
          </a:p>
          <a:p>
            <a:pPr lvl="1" eaLnBrk="1" hangingPunct="1"/>
            <a:endParaRPr lang="en-US" sz="800" dirty="0" smtClean="0"/>
          </a:p>
          <a:p>
            <a:pPr eaLnBrk="1" hangingPunct="1">
              <a:spcAft>
                <a:spcPts val="100"/>
              </a:spcAft>
              <a:buNone/>
            </a:pPr>
            <a:r>
              <a:rPr lang="en-US" sz="1600" dirty="0" err="1" smtClean="0"/>
              <a:t>MedCafe</a:t>
            </a:r>
            <a:r>
              <a:rPr lang="en-US" sz="1600" dirty="0" smtClean="0"/>
              <a:t> has </a:t>
            </a:r>
            <a:r>
              <a:rPr lang="en-US" sz="1600" dirty="0" err="1" smtClean="0"/>
              <a:t>composable</a:t>
            </a:r>
            <a:r>
              <a:rPr lang="en-US" sz="1600" dirty="0" smtClean="0"/>
              <a:t> interface, like a smart phone, and enables</a:t>
            </a:r>
          </a:p>
          <a:p>
            <a:pPr eaLnBrk="1" hangingPunct="1">
              <a:spcAft>
                <a:spcPts val="100"/>
              </a:spcAft>
            </a:pPr>
            <a:r>
              <a:rPr lang="en-US" sz="1600" dirty="0" smtClean="0"/>
              <a:t>True substitutability</a:t>
            </a:r>
          </a:p>
          <a:p>
            <a:pPr eaLnBrk="1" hangingPunct="1">
              <a:spcAft>
                <a:spcPts val="100"/>
              </a:spcAft>
            </a:pPr>
            <a:r>
              <a:rPr lang="en-US" sz="1600" dirty="0" smtClean="0"/>
              <a:t>richer user experience</a:t>
            </a:r>
          </a:p>
          <a:p>
            <a:pPr eaLnBrk="1" hangingPunct="1">
              <a:spcAft>
                <a:spcPts val="100"/>
              </a:spcAft>
            </a:pPr>
            <a:r>
              <a:rPr lang="en-US" sz="1600" dirty="0" smtClean="0"/>
              <a:t>freedom for innovation,…</a:t>
            </a:r>
          </a:p>
          <a:p>
            <a:pPr lvl="1" eaLnBrk="1" hangingPunct="1"/>
            <a:endParaRPr lang="en-US" sz="1800" dirty="0" smtClean="0"/>
          </a:p>
          <a:p>
            <a:pPr eaLnBrk="1" hangingPunct="1"/>
            <a:endParaRPr lang="en-US" sz="1800" dirty="0" smtClean="0"/>
          </a:p>
        </p:txBody>
      </p:sp>
      <p:cxnSp>
        <p:nvCxnSpPr>
          <p:cNvPr id="5" name="Straight Connector 4"/>
          <p:cNvCxnSpPr/>
          <p:nvPr/>
        </p:nvCxnSpPr>
        <p:spPr bwMode="auto">
          <a:xfrm>
            <a:off x="261938" y="874534"/>
            <a:ext cx="8489950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65" name="Rounded Rectangle 4"/>
          <p:cNvSpPr>
            <a:spLocks noChangeArrowheads="1"/>
          </p:cNvSpPr>
          <p:nvPr/>
        </p:nvSpPr>
        <p:spPr bwMode="auto">
          <a:xfrm>
            <a:off x="279971" y="5598811"/>
            <a:ext cx="8545513" cy="754063"/>
          </a:xfrm>
          <a:prstGeom prst="roundRect">
            <a:avLst>
              <a:gd name="adj" fmla="val 16667"/>
            </a:avLst>
          </a:prstGeom>
          <a:solidFill>
            <a:srgbClr val="E52BC2"/>
          </a:solidFill>
          <a:ln w="1270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>
              <a:lnSpc>
                <a:spcPts val="2500"/>
              </a:lnSpc>
              <a:buClr>
                <a:srgbClr val="FDAA03"/>
              </a:buClr>
            </a:pPr>
            <a:r>
              <a:rPr lang="en-US" sz="1800" dirty="0"/>
              <a:t>“We wanted to make sure that there was no central point of failure, </a:t>
            </a:r>
          </a:p>
          <a:p>
            <a:pPr algn="ctr" eaLnBrk="0" hangingPunct="0">
              <a:lnSpc>
                <a:spcPts val="2500"/>
              </a:lnSpc>
              <a:buClr>
                <a:srgbClr val="FDAA03"/>
              </a:buClr>
            </a:pPr>
            <a:r>
              <a:rPr lang="en-US" sz="1800" dirty="0"/>
              <a:t>where one industry player could restrict or control the innovations of any other.” </a:t>
            </a:r>
            <a:r>
              <a:rPr lang="en-US" sz="1800" baseline="30000" dirty="0"/>
              <a:t>[1]</a:t>
            </a:r>
            <a:r>
              <a:rPr lang="en-US" sz="1800" dirty="0"/>
              <a:t> </a:t>
            </a:r>
            <a:endParaRPr lang="en-US" sz="1800" b="1" dirty="0">
              <a:latin typeface="Comic Sans MS" pitchFamily="-112" charset="0"/>
            </a:endParaRPr>
          </a:p>
        </p:txBody>
      </p:sp>
      <p:sp>
        <p:nvSpPr>
          <p:cNvPr id="15366" name="TextBox 8"/>
          <p:cNvSpPr txBox="1">
            <a:spLocks noChangeArrowheads="1"/>
          </p:cNvSpPr>
          <p:nvPr/>
        </p:nvSpPr>
        <p:spPr bwMode="auto">
          <a:xfrm>
            <a:off x="951987" y="6488381"/>
            <a:ext cx="6088062" cy="261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100" dirty="0"/>
              <a:t>1. http://source.android.com/about/philosophy.html</a:t>
            </a:r>
          </a:p>
        </p:txBody>
      </p:sp>
      <p:pic>
        <p:nvPicPr>
          <p:cNvPr id="10" name="Picture 9" descr="old-phone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435850" y="965771"/>
            <a:ext cx="1092200" cy="17996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10" descr="apple_iphone_4_psd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416800" y="3215813"/>
            <a:ext cx="1196975" cy="21062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11"/>
          <p:cNvSpPr txBox="1">
            <a:spLocks noChangeArrowheads="1"/>
          </p:cNvSpPr>
          <p:nvPr/>
        </p:nvSpPr>
        <p:spPr bwMode="auto">
          <a:xfrm>
            <a:off x="6967538" y="5287661"/>
            <a:ext cx="1941512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 err="1"/>
              <a:t>Composable</a:t>
            </a:r>
            <a:r>
              <a:rPr lang="en-US" dirty="0"/>
              <a:t> Interface</a:t>
            </a:r>
          </a:p>
        </p:txBody>
      </p:sp>
      <p:sp>
        <p:nvSpPr>
          <p:cNvPr id="13" name="TextBox 12"/>
          <p:cNvSpPr txBox="1">
            <a:spLocks noChangeArrowheads="1"/>
          </p:cNvSpPr>
          <p:nvPr/>
        </p:nvSpPr>
        <p:spPr bwMode="auto">
          <a:xfrm>
            <a:off x="7037388" y="2740025"/>
            <a:ext cx="1951037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Configurable Interface</a:t>
            </a:r>
          </a:p>
        </p:txBody>
      </p:sp>
      <p:pic>
        <p:nvPicPr>
          <p:cNvPr id="14" name="Picture 13" descr="no-portal-logo.jp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984981" y="1180299"/>
            <a:ext cx="1387475" cy="882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" name="Rectangle 22"/>
          <p:cNvSpPr>
            <a:spLocks noChangeArrowheads="1"/>
          </p:cNvSpPr>
          <p:nvPr/>
        </p:nvSpPr>
        <p:spPr bwMode="auto">
          <a:xfrm>
            <a:off x="316269" y="76884"/>
            <a:ext cx="231775" cy="107950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/>
        </p:spPr>
        <p:txBody>
          <a:bodyPr lIns="46038" tIns="46038" rIns="46038" bIns="46038" anchor="ctr"/>
          <a:lstStyle/>
          <a:p>
            <a:pPr marL="115888" indent="-115888">
              <a:lnSpc>
                <a:spcPct val="90000"/>
              </a:lnSpc>
              <a:buFontTx/>
              <a:buChar char="•"/>
            </a:pPr>
            <a:endParaRPr lang="en-US" sz="1800" b="0" dirty="0"/>
          </a:p>
        </p:txBody>
      </p:sp>
      <p:sp>
        <p:nvSpPr>
          <p:cNvPr id="27" name="Rectangle 22"/>
          <p:cNvSpPr>
            <a:spLocks noChangeArrowheads="1"/>
          </p:cNvSpPr>
          <p:nvPr/>
        </p:nvSpPr>
        <p:spPr bwMode="auto">
          <a:xfrm>
            <a:off x="611169" y="76884"/>
            <a:ext cx="231775" cy="107950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/>
        </p:spPr>
        <p:txBody>
          <a:bodyPr lIns="46038" tIns="46038" rIns="46038" bIns="46038" anchor="ctr"/>
          <a:lstStyle/>
          <a:p>
            <a:pPr marL="115888" indent="-115888">
              <a:lnSpc>
                <a:spcPct val="90000"/>
              </a:lnSpc>
              <a:buFontTx/>
              <a:buChar char="•"/>
            </a:pPr>
            <a:endParaRPr lang="en-US" sz="1800" b="0" dirty="0"/>
          </a:p>
        </p:txBody>
      </p:sp>
      <p:sp>
        <p:nvSpPr>
          <p:cNvPr id="28" name="Rectangle 22"/>
          <p:cNvSpPr>
            <a:spLocks noChangeArrowheads="1"/>
          </p:cNvSpPr>
          <p:nvPr/>
        </p:nvSpPr>
        <p:spPr bwMode="auto">
          <a:xfrm>
            <a:off x="894194" y="76884"/>
            <a:ext cx="231775" cy="10795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/>
        </p:spPr>
        <p:txBody>
          <a:bodyPr lIns="46038" tIns="46038" rIns="46038" bIns="46038" anchor="ctr"/>
          <a:lstStyle/>
          <a:p>
            <a:pPr marL="115888" indent="-115888">
              <a:lnSpc>
                <a:spcPct val="90000"/>
              </a:lnSpc>
              <a:buFontTx/>
              <a:buChar char="•"/>
            </a:pPr>
            <a:endParaRPr lang="en-US" sz="1800" b="0" dirty="0"/>
          </a:p>
        </p:txBody>
      </p:sp>
      <p:sp>
        <p:nvSpPr>
          <p:cNvPr id="29" name="Rectangle 28"/>
          <p:cNvSpPr/>
          <p:nvPr/>
        </p:nvSpPr>
        <p:spPr bwMode="auto">
          <a:xfrm>
            <a:off x="257092" y="48606"/>
            <a:ext cx="1536539" cy="206274"/>
          </a:xfrm>
          <a:prstGeom prst="rect">
            <a:avLst/>
          </a:prstGeom>
          <a:noFill/>
          <a:ln w="127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30" name="Rectangle 22"/>
          <p:cNvSpPr>
            <a:spLocks noChangeArrowheads="1"/>
          </p:cNvSpPr>
          <p:nvPr/>
        </p:nvSpPr>
        <p:spPr bwMode="auto">
          <a:xfrm>
            <a:off x="1187270" y="76884"/>
            <a:ext cx="231775" cy="10795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/>
        </p:spPr>
        <p:txBody>
          <a:bodyPr lIns="46038" tIns="46038" rIns="46038" bIns="46038" anchor="ctr"/>
          <a:lstStyle/>
          <a:p>
            <a:pPr marL="115888" indent="-115888">
              <a:lnSpc>
                <a:spcPct val="90000"/>
              </a:lnSpc>
              <a:buFontTx/>
              <a:buChar char="•"/>
            </a:pPr>
            <a:endParaRPr lang="en-US" sz="1800" b="0" dirty="0"/>
          </a:p>
        </p:txBody>
      </p:sp>
      <p:sp>
        <p:nvSpPr>
          <p:cNvPr id="31" name="Rectangle 22"/>
          <p:cNvSpPr>
            <a:spLocks noChangeArrowheads="1"/>
          </p:cNvSpPr>
          <p:nvPr/>
        </p:nvSpPr>
        <p:spPr bwMode="auto">
          <a:xfrm>
            <a:off x="1468623" y="76884"/>
            <a:ext cx="231775" cy="10795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/>
        </p:spPr>
        <p:txBody>
          <a:bodyPr lIns="46038" tIns="46038" rIns="46038" bIns="46038" anchor="ctr"/>
          <a:lstStyle/>
          <a:p>
            <a:pPr marL="115888" indent="-115888">
              <a:lnSpc>
                <a:spcPct val="90000"/>
              </a:lnSpc>
              <a:buFontTx/>
              <a:buChar char="•"/>
            </a:pPr>
            <a:endParaRPr lang="en-US" sz="1800" b="0" dirty="0"/>
          </a:p>
        </p:txBody>
      </p:sp>
      <p:sp>
        <p:nvSpPr>
          <p:cNvPr id="32" name="Title 1"/>
          <p:cNvSpPr txBox="1">
            <a:spLocks/>
          </p:cNvSpPr>
          <p:nvPr/>
        </p:nvSpPr>
        <p:spPr bwMode="auto">
          <a:xfrm>
            <a:off x="1827213" y="910354"/>
            <a:ext cx="5233987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>
              <a:lnSpc>
                <a:spcPts val="3000"/>
              </a:lnSpc>
            </a:pPr>
            <a:r>
              <a:rPr lang="en-US" sz="1800" b="1" dirty="0" smtClean="0">
                <a:solidFill>
                  <a:srgbClr val="C00000"/>
                </a:solidFill>
              </a:rPr>
              <a:t>Portal </a:t>
            </a:r>
            <a:r>
              <a:rPr lang="en-US" sz="1800" b="1" dirty="0" err="1" smtClean="0">
                <a:solidFill>
                  <a:srgbClr val="C00000"/>
                </a:solidFill>
              </a:rPr>
              <a:t>vs</a:t>
            </a:r>
            <a:r>
              <a:rPr lang="en-US" sz="1800" b="1" dirty="0" smtClean="0">
                <a:solidFill>
                  <a:srgbClr val="C00000"/>
                </a:solidFill>
              </a:rPr>
              <a:t> </a:t>
            </a:r>
            <a:r>
              <a:rPr lang="en-US" sz="1800" b="1" dirty="0" err="1" smtClean="0">
                <a:solidFill>
                  <a:srgbClr val="C00000"/>
                </a:solidFill>
              </a:rPr>
              <a:t>Composable</a:t>
            </a:r>
            <a:r>
              <a:rPr lang="en-US" sz="1800" b="1" dirty="0" smtClean="0">
                <a:solidFill>
                  <a:srgbClr val="C00000"/>
                </a:solidFill>
              </a:rPr>
              <a:t> Architecture</a:t>
            </a:r>
            <a:endParaRPr lang="en-US" sz="1800" b="1" dirty="0">
              <a:solidFill>
                <a:srgbClr val="C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2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1"/>
          <p:cNvSpPr>
            <a:spLocks noGrp="1"/>
          </p:cNvSpPr>
          <p:nvPr>
            <p:ph type="title"/>
          </p:nvPr>
        </p:nvSpPr>
        <p:spPr>
          <a:xfrm>
            <a:off x="185793" y="559078"/>
            <a:ext cx="8578063" cy="533400"/>
          </a:xfrm>
        </p:spPr>
        <p:txBody>
          <a:bodyPr/>
          <a:lstStyle/>
          <a:p>
            <a:pPr eaLnBrk="1" hangingPunct="1"/>
            <a:r>
              <a:rPr lang="en-US" sz="1800" dirty="0" smtClean="0">
                <a:latin typeface="+mn-lt"/>
              </a:rPr>
              <a:t>New apps can be easily added to </a:t>
            </a:r>
            <a:r>
              <a:rPr lang="en-US" sz="1800" dirty="0" err="1" smtClean="0">
                <a:latin typeface="+mn-lt"/>
              </a:rPr>
              <a:t>medCafe</a:t>
            </a:r>
            <a:r>
              <a:rPr lang="en-US" sz="1800" dirty="0" smtClean="0">
                <a:latin typeface="+mn-lt"/>
              </a:rPr>
              <a:t> ... users can build what they want</a:t>
            </a:r>
          </a:p>
        </p:txBody>
      </p:sp>
      <p:pic>
        <p:nvPicPr>
          <p:cNvPr id="31747" name="Content Placeholder 3" descr="components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rcRect l="-29135" r="-29135"/>
          <a:stretch>
            <a:fillRect/>
          </a:stretch>
        </p:blipFill>
        <p:spPr>
          <a:xfrm>
            <a:off x="-941994" y="1552250"/>
            <a:ext cx="6421361" cy="4808538"/>
          </a:xfrm>
        </p:spPr>
      </p:pic>
      <p:cxnSp>
        <p:nvCxnSpPr>
          <p:cNvPr id="4" name="Straight Connector 3"/>
          <p:cNvCxnSpPr/>
          <p:nvPr/>
        </p:nvCxnSpPr>
        <p:spPr bwMode="auto">
          <a:xfrm>
            <a:off x="261938" y="1047750"/>
            <a:ext cx="8489950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itle 1"/>
          <p:cNvSpPr txBox="1">
            <a:spLocks/>
          </p:cNvSpPr>
          <p:nvPr/>
        </p:nvSpPr>
        <p:spPr bwMode="auto">
          <a:xfrm>
            <a:off x="1015567" y="1074738"/>
            <a:ext cx="7214033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>
              <a:lnSpc>
                <a:spcPts val="3000"/>
              </a:lnSpc>
            </a:pPr>
            <a:r>
              <a:rPr lang="en-US" sz="1800" b="1" dirty="0" err="1" smtClean="0">
                <a:solidFill>
                  <a:srgbClr val="C00000"/>
                </a:solidFill>
              </a:rPr>
              <a:t>medCafe</a:t>
            </a:r>
            <a:r>
              <a:rPr lang="en-US" sz="1800" b="1" dirty="0" smtClean="0">
                <a:solidFill>
                  <a:srgbClr val="C00000"/>
                </a:solidFill>
              </a:rPr>
              <a:t> Components and Benefits</a:t>
            </a:r>
            <a:endParaRPr lang="en-US" sz="1800" b="1" dirty="0">
              <a:solidFill>
                <a:srgbClr val="C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26484" y="5042966"/>
            <a:ext cx="9657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 smtClean="0">
                <a:solidFill>
                  <a:srgbClr val="A41489"/>
                </a:solidFill>
              </a:rPr>
              <a:t>?</a:t>
            </a:r>
            <a:endParaRPr lang="en-US" sz="7200" dirty="0">
              <a:solidFill>
                <a:srgbClr val="A41489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746552" y="5407971"/>
            <a:ext cx="15205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 smtClean="0">
                <a:solidFill>
                  <a:srgbClr val="A41489"/>
                </a:solidFill>
              </a:rPr>
              <a:t>What app would you like to add next?</a:t>
            </a:r>
            <a:endParaRPr lang="en-US" b="1" i="1" dirty="0">
              <a:solidFill>
                <a:srgbClr val="A41489"/>
              </a:solidFill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4524522" y="1798653"/>
            <a:ext cx="4485912" cy="42117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27013" indent="-227013">
              <a:lnSpc>
                <a:spcPts val="2400"/>
              </a:lnSpc>
              <a:spcAft>
                <a:spcPts val="300"/>
              </a:spcAft>
              <a:buClr>
                <a:srgbClr val="2970FF"/>
              </a:buClr>
              <a:buFont typeface="Wingdings" pitchFamily="2" charset="2"/>
              <a:buChar char="§"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Arial" pitchFamily="-112" charset="0"/>
                <a:cs typeface="+mn-cs"/>
              </a:rPr>
              <a:t>Components/Templates</a:t>
            </a:r>
          </a:p>
          <a:p>
            <a:pPr marL="684213" lvl="1" indent="-227013">
              <a:lnSpc>
                <a:spcPts val="2400"/>
              </a:lnSpc>
              <a:spcAft>
                <a:spcPts val="300"/>
              </a:spcAft>
              <a:buClr>
                <a:srgbClr val="2970FF"/>
              </a:buClr>
              <a:buFontTx/>
              <a:buChar char="–"/>
            </a:pP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Arial" pitchFamily="-112" charset="0"/>
                <a:cs typeface="+mn-cs"/>
              </a:rPr>
              <a:t>Default/template components are provided</a:t>
            </a:r>
          </a:p>
          <a:p>
            <a:pPr marL="684213" lvl="1" indent="-227013">
              <a:lnSpc>
                <a:spcPts val="2400"/>
              </a:lnSpc>
              <a:spcAft>
                <a:spcPts val="300"/>
              </a:spcAft>
              <a:buClr>
                <a:srgbClr val="2970FF"/>
              </a:buClr>
              <a:buFontTx/>
              <a:buChar char="–"/>
            </a:pPr>
            <a:r>
              <a:rPr lang="en-US" kern="0" baseline="0" dirty="0" smtClean="0">
                <a:latin typeface="+mn-lt"/>
                <a:ea typeface="Arial" pitchFamily="-112" charset="0"/>
                <a:cs typeface="+mn-cs"/>
              </a:rPr>
              <a:t>Add new ones </a:t>
            </a:r>
            <a:r>
              <a:rPr lang="en-US" kern="0" dirty="0" smtClean="0">
                <a:latin typeface="+mn-lt"/>
                <a:ea typeface="Arial" pitchFamily="-112" charset="0"/>
                <a:cs typeface="+mn-cs"/>
              </a:rPr>
              <a:t>as desired</a:t>
            </a:r>
            <a:endParaRPr kumimoji="0" lang="en-US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Arial" pitchFamily="-112" charset="0"/>
              <a:cs typeface="+mn-cs"/>
            </a:endParaRPr>
          </a:p>
          <a:p>
            <a:pPr marL="292100" marR="0" lvl="0" indent="-292100" algn="l" defTabSz="914400" rtl="0" eaLnBrk="1" fontAlgn="base" latinLnBrk="0" hangingPunct="1">
              <a:lnSpc>
                <a:spcPts val="2600"/>
              </a:lnSpc>
              <a:spcBef>
                <a:spcPct val="0"/>
              </a:spcBef>
              <a:spcAft>
                <a:spcPts val="300"/>
              </a:spcAft>
              <a:buClr>
                <a:srgbClr val="2970FF"/>
              </a:buClr>
              <a:buSzPct val="120000"/>
              <a:buFont typeface="Wingdings" pitchFamily="-112" charset="2"/>
              <a:buChar char="§"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Arial" pitchFamily="-112" charset="0"/>
                <a:cs typeface="+mn-cs"/>
              </a:rPr>
              <a:t>User/Clinician defined views</a:t>
            </a:r>
          </a:p>
          <a:p>
            <a:pPr marL="684213" marR="0" lvl="1" indent="-227013" algn="l" defTabSz="914400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ts val="300"/>
              </a:spcAft>
              <a:buClr>
                <a:srgbClr val="2970FF"/>
              </a:buClr>
              <a:buSzTx/>
              <a:buFontTx/>
              <a:buChar char="–"/>
              <a:tabLst/>
              <a:defRPr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Arial" pitchFamily="-112" charset="0"/>
                <a:cs typeface="+mn-cs"/>
              </a:rPr>
              <a:t>Customize view for patients</a:t>
            </a:r>
          </a:p>
          <a:p>
            <a:pPr marL="684213" marR="0" lvl="1" indent="-227013" algn="l" defTabSz="914400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ts val="300"/>
              </a:spcAft>
              <a:buClr>
                <a:srgbClr val="2970FF"/>
              </a:buClr>
              <a:buSzTx/>
              <a:buFontTx/>
              <a:buChar char="–"/>
              <a:tabLst/>
              <a:defRPr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Arial" pitchFamily="-112" charset="0"/>
                <a:cs typeface="+mn-cs"/>
              </a:rPr>
              <a:t>Align with patient use cases</a:t>
            </a:r>
          </a:p>
          <a:p>
            <a:pPr marL="292100" marR="0" lvl="0" indent="-292100" algn="l" defTabSz="914400" rtl="0" eaLnBrk="1" fontAlgn="base" latinLnBrk="0" hangingPunct="1">
              <a:lnSpc>
                <a:spcPts val="2600"/>
              </a:lnSpc>
              <a:spcBef>
                <a:spcPct val="0"/>
              </a:spcBef>
              <a:spcAft>
                <a:spcPts val="300"/>
              </a:spcAft>
              <a:buClr>
                <a:srgbClr val="2970FF"/>
              </a:buClr>
              <a:buSzPct val="120000"/>
              <a:buFont typeface="Wingdings" pitchFamily="-112" charset="2"/>
              <a:buChar char="§"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Arial" pitchFamily="-112" charset="0"/>
                <a:cs typeface="+mn-cs"/>
              </a:rPr>
              <a:t>Per patient views</a:t>
            </a:r>
          </a:p>
          <a:p>
            <a:pPr marL="684213" marR="0" lvl="1" indent="-227013" algn="l" defTabSz="914400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ts val="300"/>
              </a:spcAft>
              <a:buClr>
                <a:srgbClr val="2970FF"/>
              </a:buClr>
              <a:buSzTx/>
              <a:buFontTx/>
              <a:buChar char="–"/>
              <a:tabLst/>
              <a:defRPr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Arial" pitchFamily="-112" charset="0"/>
                <a:cs typeface="+mn-cs"/>
              </a:rPr>
              <a:t>Some patients do not “fit the mold”</a:t>
            </a:r>
          </a:p>
          <a:p>
            <a:pPr marL="684213" marR="0" lvl="1" indent="-227013" algn="l" defTabSz="914400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ts val="300"/>
              </a:spcAft>
              <a:buClr>
                <a:srgbClr val="2970FF"/>
              </a:buClr>
              <a:buSzTx/>
              <a:buFontTx/>
              <a:buChar char="–"/>
              <a:tabLst/>
              <a:defRPr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Arial" pitchFamily="-112" charset="0"/>
                <a:cs typeface="+mn-cs"/>
              </a:rPr>
              <a:t>Modify a view for a specific patient and save it</a:t>
            </a:r>
          </a:p>
          <a:p>
            <a:pPr marL="966788" marR="0" lvl="2" indent="-168275" algn="l" defTabSz="914400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ts val="300"/>
              </a:spcAft>
              <a:buClr>
                <a:srgbClr val="2970FF"/>
              </a:buClr>
              <a:buSzPct val="90000"/>
              <a:buFont typeface="Wingdings" pitchFamily="-112" charset="2"/>
              <a:buChar char="§"/>
              <a:tabLst/>
              <a:defRPr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Arial" pitchFamily="-112" charset="0"/>
                <a:cs typeface="+mn-cs"/>
              </a:rPr>
              <a:t>Speeds re-engagement with a patient</a:t>
            </a:r>
          </a:p>
        </p:txBody>
      </p:sp>
      <p:sp>
        <p:nvSpPr>
          <p:cNvPr id="9" name="Rectangle 22"/>
          <p:cNvSpPr>
            <a:spLocks noChangeArrowheads="1"/>
          </p:cNvSpPr>
          <p:nvPr/>
        </p:nvSpPr>
        <p:spPr bwMode="auto">
          <a:xfrm>
            <a:off x="316269" y="97432"/>
            <a:ext cx="231775" cy="107950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/>
        </p:spPr>
        <p:txBody>
          <a:bodyPr lIns="46038" tIns="46038" rIns="46038" bIns="46038" anchor="ctr"/>
          <a:lstStyle/>
          <a:p>
            <a:pPr marL="115888" indent="-115888">
              <a:lnSpc>
                <a:spcPct val="90000"/>
              </a:lnSpc>
              <a:buFontTx/>
              <a:buChar char="•"/>
            </a:pPr>
            <a:endParaRPr lang="en-US" sz="1800" b="0" dirty="0"/>
          </a:p>
        </p:txBody>
      </p:sp>
      <p:sp>
        <p:nvSpPr>
          <p:cNvPr id="10" name="Rectangle 22"/>
          <p:cNvSpPr>
            <a:spLocks noChangeArrowheads="1"/>
          </p:cNvSpPr>
          <p:nvPr/>
        </p:nvSpPr>
        <p:spPr bwMode="auto">
          <a:xfrm>
            <a:off x="611169" y="97432"/>
            <a:ext cx="231775" cy="107950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/>
        </p:spPr>
        <p:txBody>
          <a:bodyPr lIns="46038" tIns="46038" rIns="46038" bIns="46038" anchor="ctr"/>
          <a:lstStyle/>
          <a:p>
            <a:pPr marL="115888" indent="-115888">
              <a:lnSpc>
                <a:spcPct val="90000"/>
              </a:lnSpc>
              <a:buFontTx/>
              <a:buChar char="•"/>
            </a:pPr>
            <a:endParaRPr lang="en-US" sz="1800" b="0" dirty="0"/>
          </a:p>
        </p:txBody>
      </p:sp>
      <p:sp>
        <p:nvSpPr>
          <p:cNvPr id="11" name="Rectangle 22"/>
          <p:cNvSpPr>
            <a:spLocks noChangeArrowheads="1"/>
          </p:cNvSpPr>
          <p:nvPr/>
        </p:nvSpPr>
        <p:spPr bwMode="auto">
          <a:xfrm>
            <a:off x="894194" y="97432"/>
            <a:ext cx="231775" cy="10795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/>
        </p:spPr>
        <p:txBody>
          <a:bodyPr lIns="46038" tIns="46038" rIns="46038" bIns="46038" anchor="ctr"/>
          <a:lstStyle/>
          <a:p>
            <a:pPr marL="115888" indent="-115888">
              <a:lnSpc>
                <a:spcPct val="90000"/>
              </a:lnSpc>
              <a:buFontTx/>
              <a:buChar char="•"/>
            </a:pPr>
            <a:endParaRPr lang="en-US" sz="1800" b="0" dirty="0"/>
          </a:p>
        </p:txBody>
      </p:sp>
      <p:sp>
        <p:nvSpPr>
          <p:cNvPr id="12" name="Rectangle 11"/>
          <p:cNvSpPr/>
          <p:nvPr/>
        </p:nvSpPr>
        <p:spPr bwMode="auto">
          <a:xfrm>
            <a:off x="257092" y="69154"/>
            <a:ext cx="1536539" cy="206274"/>
          </a:xfrm>
          <a:prstGeom prst="rect">
            <a:avLst/>
          </a:prstGeom>
          <a:noFill/>
          <a:ln w="127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3" name="Rectangle 22"/>
          <p:cNvSpPr>
            <a:spLocks noChangeArrowheads="1"/>
          </p:cNvSpPr>
          <p:nvPr/>
        </p:nvSpPr>
        <p:spPr bwMode="auto">
          <a:xfrm>
            <a:off x="1187270" y="97432"/>
            <a:ext cx="231775" cy="10795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/>
        </p:spPr>
        <p:txBody>
          <a:bodyPr lIns="46038" tIns="46038" rIns="46038" bIns="46038" anchor="ctr"/>
          <a:lstStyle/>
          <a:p>
            <a:pPr marL="115888" indent="-115888">
              <a:lnSpc>
                <a:spcPct val="90000"/>
              </a:lnSpc>
              <a:buFontTx/>
              <a:buChar char="•"/>
            </a:pPr>
            <a:endParaRPr lang="en-US" sz="1800" b="0" dirty="0"/>
          </a:p>
        </p:txBody>
      </p:sp>
      <p:sp>
        <p:nvSpPr>
          <p:cNvPr id="14" name="Rectangle 22"/>
          <p:cNvSpPr>
            <a:spLocks noChangeArrowheads="1"/>
          </p:cNvSpPr>
          <p:nvPr/>
        </p:nvSpPr>
        <p:spPr bwMode="auto">
          <a:xfrm>
            <a:off x="1468623" y="97432"/>
            <a:ext cx="231775" cy="10795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/>
        </p:spPr>
        <p:txBody>
          <a:bodyPr lIns="46038" tIns="46038" rIns="46038" bIns="46038" anchor="ctr"/>
          <a:lstStyle/>
          <a:p>
            <a:pPr marL="115888" indent="-115888">
              <a:lnSpc>
                <a:spcPct val="90000"/>
              </a:lnSpc>
              <a:buFontTx/>
              <a:buChar char="•"/>
            </a:pPr>
            <a:endParaRPr lang="en-US" sz="1800" b="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Y09-Innovation Exchange Template">
  <a:themeElements>
    <a:clrScheme name="">
      <a:dk1>
        <a:srgbClr val="000000"/>
      </a:dk1>
      <a:lt1>
        <a:srgbClr val="FFFFFF"/>
      </a:lt1>
      <a:dk2>
        <a:srgbClr val="003399"/>
      </a:dk2>
      <a:lt2>
        <a:srgbClr val="808080"/>
      </a:lt2>
      <a:accent1>
        <a:srgbClr val="FFCC99"/>
      </a:accent1>
      <a:accent2>
        <a:srgbClr val="FF9999"/>
      </a:accent2>
      <a:accent3>
        <a:srgbClr val="FFFFFF"/>
      </a:accent3>
      <a:accent4>
        <a:srgbClr val="000000"/>
      </a:accent4>
      <a:accent5>
        <a:srgbClr val="FFE2CA"/>
      </a:accent5>
      <a:accent6>
        <a:srgbClr val="E78A8A"/>
      </a:accent6>
      <a:hlink>
        <a:srgbClr val="0000FF"/>
      </a:hlink>
      <a:folHlink>
        <a:srgbClr val="990099"/>
      </a:folHlink>
    </a:clrScheme>
    <a:fontScheme name="mitrebriefing">
      <a:majorFont>
        <a:latin typeface="Times New Roman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mitrebriefing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itrebriefing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itrebriefing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itrebriefing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itrebriefing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itrebriefing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itrebriefing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itrebriefing 8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FFCC"/>
        </a:accent1>
        <a:accent2>
          <a:srgbClr val="99CCFF"/>
        </a:accent2>
        <a:accent3>
          <a:srgbClr val="FFFFFF"/>
        </a:accent3>
        <a:accent4>
          <a:srgbClr val="000000"/>
        </a:accent4>
        <a:accent5>
          <a:srgbClr val="FFFFE2"/>
        </a:accent5>
        <a:accent6>
          <a:srgbClr val="8AB9E7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713DD9711544946841A23B89141255B" ma:contentTypeVersion="1" ma:contentTypeDescription="Create a new document." ma:contentTypeScope="" ma:versionID="f67bcd009e5e5a4952761f738fc132fb">
  <xsd:schema xmlns:xsd="http://www.w3.org/2001/XMLSchema" xmlns:p="http://schemas.microsoft.com/office/2006/metadata/properties" targetNamespace="http://schemas.microsoft.com/office/2006/metadata/properties" ma:root="true" ma:fieldsID="9ee5d9bea7252240efa7c092798c568a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Props1.xml><?xml version="1.0" encoding="utf-8"?>
<ds:datastoreItem xmlns:ds="http://schemas.openxmlformats.org/officeDocument/2006/customXml" ds:itemID="{28AB7A21-B3C4-433F-B223-9C170590AD7F}">
  <ds:schemaRefs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6DC28D5D-BF16-4573-BE6D-5232C71F897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D5A3B63-6DF8-4BC7-826C-73780273410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FY09-Innovation Exchange Template</Template>
  <TotalTime>35260</TotalTime>
  <Words>2493</Words>
  <Application>Microsoft Macintosh PowerPoint</Application>
  <PresentationFormat>On-screen Show (4:3)</PresentationFormat>
  <Paragraphs>362</Paragraphs>
  <Slides>21</Slides>
  <Notes>13</Notes>
  <HiddenSlides>0</HiddenSlides>
  <MMClips>0</MMClips>
  <ScaleCrop>false</ScaleCrop>
  <HeadingPairs>
    <vt:vector size="4" baseType="variant">
      <vt:variant>
        <vt:lpstr>Design Template</vt:lpstr>
      </vt:variant>
      <vt:variant>
        <vt:i4>2</vt:i4>
      </vt:variant>
      <vt:variant>
        <vt:lpstr>Slide Titles</vt:lpstr>
      </vt:variant>
      <vt:variant>
        <vt:i4>21</vt:i4>
      </vt:variant>
    </vt:vector>
  </HeadingPairs>
  <TitlesOfParts>
    <vt:vector size="23" baseType="lpstr">
      <vt:lpstr>FY09-Innovation Exchange Template</vt:lpstr>
      <vt:lpstr>Custom Design</vt:lpstr>
      <vt:lpstr>Enabling Clinicians to Quickly Customize Views of EHR Patient Records    </vt:lpstr>
      <vt:lpstr>Purpose and Agenda</vt:lpstr>
      <vt:lpstr>VA clinicians are often challenged in making “quick, information-supported,” patient care decisions as patient health information is located in several sources</vt:lpstr>
      <vt:lpstr>MITRE developed medCafe, an open source software proto-type that enables VA users to quickly build personal views of EHR patient records</vt:lpstr>
      <vt:lpstr>medCafe Composable Design Principles</vt:lpstr>
      <vt:lpstr>medCafe has a five-pane, flexible interface that is adaptable to a clinician’s needs</vt:lpstr>
      <vt:lpstr>medCafe architecture is composed of three, distinct, separable layers that enable code evolution</vt:lpstr>
      <vt:lpstr>MedCafe is not a portal architecture; it is an open source, composable interface, like a smart phone </vt:lpstr>
      <vt:lpstr>New apps can be easily added to medCafe ... users can build what they want</vt:lpstr>
      <vt:lpstr>medCafe Sample Screenshots</vt:lpstr>
      <vt:lpstr>medCafe Benefits of Consistent Access to Data</vt:lpstr>
      <vt:lpstr>Adding new components to medCafe is easy; to add data sources, steps are well defined </vt:lpstr>
      <vt:lpstr>Slide 13</vt:lpstr>
      <vt:lpstr>We learned “best practices” that we’d like to share</vt:lpstr>
      <vt:lpstr>Use modular Code methodology in system design to enable ease of system evolution  </vt:lpstr>
      <vt:lpstr>Build a composable architecture to enable a system to be adaptable to practice and clinician’s needs </vt:lpstr>
      <vt:lpstr>Build a Loose Coupler to enable component interoperability, and a good user experience</vt:lpstr>
      <vt:lpstr>As noted, medCafe is not a production level system; there are some scaling issues that are medCafe specific, and others that are “all-system”  </vt:lpstr>
      <vt:lpstr>medCafe: Industry Feedback</vt:lpstr>
      <vt:lpstr>Questions and Next Steps? </vt:lpstr>
      <vt:lpstr>MITRE Team</vt:lpstr>
    </vt:vector>
  </TitlesOfParts>
  <Company>The MITRE Corporation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Military Medical Record Composition</dc:title>
  <dc:creator>Gail Hamilton</dc:creator>
  <cp:lastModifiedBy>Gail Hamilton</cp:lastModifiedBy>
  <cp:revision>1328</cp:revision>
  <cp:lastPrinted>2009-05-27T19:58:48Z</cp:lastPrinted>
  <dcterms:created xsi:type="dcterms:W3CDTF">2011-01-28T14:09:37Z</dcterms:created>
  <dcterms:modified xsi:type="dcterms:W3CDTF">2011-01-28T14:11:06Z</dcterms:modified>
  <cp:contentType>Document</cp:contentTyp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0x010100B713DD9711544946841A23B89141255B</vt:lpwstr>
  </property>
  <property fmtid="{D5CDD505-2E9C-101B-9397-08002B2CF9AE}" pid="3" name="MITRE Sensitivity">
    <vt:lpwstr>Internal MITRE Information</vt:lpwstr>
  </property>
  <property fmtid="{D5CDD505-2E9C-101B-9397-08002B2CF9AE}" pid="4" name="Release Statement">
    <vt:lpwstr>For Internal MITRE Use</vt:lpwstr>
  </property>
</Properties>
</file>